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2" r:id="rId2"/>
    <p:sldId id="259" r:id="rId3"/>
    <p:sldId id="260" r:id="rId4"/>
    <p:sldId id="261" r:id="rId5"/>
    <p:sldId id="258" r:id="rId6"/>
    <p:sldId id="270" r:id="rId7"/>
    <p:sldId id="271" r:id="rId8"/>
    <p:sldId id="272" r:id="rId9"/>
    <p:sldId id="273" r:id="rId10"/>
    <p:sldId id="274" r:id="rId11"/>
    <p:sldId id="275" r:id="rId12"/>
    <p:sldId id="276" r:id="rId13"/>
    <p:sldId id="281" r:id="rId14"/>
    <p:sldId id="278" r:id="rId15"/>
    <p:sldId id="279" r:id="rId16"/>
    <p:sldId id="282" r:id="rId17"/>
    <p:sldId id="280" r:id="rId18"/>
  </p:sldIdLst>
  <p:sldSz cx="12192000" cy="6858000"/>
  <p:notesSz cx="6858000" cy="9144000"/>
  <p:custShowLst>
    <p:custShow name="Özel Gösteri 1" id="0">
      <p:sldLst>
        <p:sld r:id="rId6"/>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A311704-C0CE-494A-9083-A3398252F863}">
          <p14:sldIdLst>
            <p14:sldId id="262"/>
            <p14:sldId id="259"/>
            <p14:sldId id="260"/>
            <p14:sldId id="261"/>
            <p14:sldId id="258"/>
            <p14:sldId id="270"/>
            <p14:sldId id="271"/>
            <p14:sldId id="272"/>
            <p14:sldId id="273"/>
            <p14:sldId id="274"/>
            <p14:sldId id="275"/>
            <p14:sldId id="276"/>
            <p14:sldId id="281"/>
          </p14:sldIdLst>
        </p14:section>
        <p14:section name="Başlıksız Bölüm" id="{50F6F9F3-AE6E-47F7-B371-DEA1B5ED7861}">
          <p14:sldIdLst>
            <p14:sldId id="278"/>
            <p14:sldId id="279"/>
            <p14:sldId id="282"/>
            <p14:sldId id="28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kan" initials="e" lastIdx="1" clrIdx="0">
    <p:extLst>
      <p:ext uri="{19B8F6BF-5375-455C-9EA6-DF929625EA0E}">
        <p15:presenceInfo xmlns:p15="http://schemas.microsoft.com/office/powerpoint/2012/main" userId="erk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11/4/2019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a:t>Resim eklemek için simgeye tıklayın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dirty="0"/>
              <a:t>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simgeye tıklayın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simgeye tıklayın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simgeye tıklayın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dirty="0"/>
              <a:t>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dirty="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41410" y="3073397"/>
            <a:ext cx="4878391"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3073397"/>
            <a:ext cx="4875210"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11/4/2019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pn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emf"/><Relationship Id="rId18" Type="http://schemas.openxmlformats.org/officeDocument/2006/relationships/image" Target="../media/image32.png"/><Relationship Id="rId3" Type="http://schemas.openxmlformats.org/officeDocument/2006/relationships/image" Target="../media/image3.png"/><Relationship Id="rId21" Type="http://schemas.openxmlformats.org/officeDocument/2006/relationships/image" Target="../media/image35.png"/><Relationship Id="rId7" Type="http://schemas.openxmlformats.org/officeDocument/2006/relationships/image" Target="../media/image22.png"/><Relationship Id="rId12" Type="http://schemas.openxmlformats.org/officeDocument/2006/relationships/image" Target="../media/image26.emf"/><Relationship Id="rId17" Type="http://schemas.openxmlformats.org/officeDocument/2006/relationships/image" Target="../media/image31.emf"/><Relationship Id="rId2" Type="http://schemas.openxmlformats.org/officeDocument/2006/relationships/image" Target="../media/image5.png"/><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5" Type="http://schemas.openxmlformats.org/officeDocument/2006/relationships/image" Target="../media/image29.emf"/><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9.png"/><Relationship Id="rId9" Type="http://schemas.openxmlformats.org/officeDocument/2006/relationships/image" Target="../media/image18.png"/><Relationship Id="rId14" Type="http://schemas.openxmlformats.org/officeDocument/2006/relationships/image" Target="../media/image28.emf"/><Relationship Id="rId22"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12ED6E8-ED33-4AAF-B2F3-C25A4ED15F3E}"/>
              </a:ext>
            </a:extLst>
          </p:cNvPr>
          <p:cNvSpPr>
            <a:spLocks noGrp="1"/>
          </p:cNvSpPr>
          <p:nvPr>
            <p:ph type="title"/>
          </p:nvPr>
        </p:nvSpPr>
        <p:spPr>
          <a:xfrm>
            <a:off x="4779819" y="5490450"/>
            <a:ext cx="6991006" cy="1367550"/>
          </a:xfrm>
        </p:spPr>
        <p:txBody>
          <a:bodyPr/>
          <a:lstStyle/>
          <a:p>
            <a:r>
              <a:rPr lang="tr-TR" dirty="0"/>
              <a:t>                             Erkan çağıl</a:t>
            </a:r>
          </a:p>
        </p:txBody>
      </p:sp>
      <p:pic>
        <p:nvPicPr>
          <p:cNvPr id="8" name="Resim 7"/>
          <p:cNvPicPr>
            <a:picLocks noChangeAspect="1"/>
          </p:cNvPicPr>
          <p:nvPr/>
        </p:nvPicPr>
        <p:blipFill>
          <a:blip r:embed="rId2"/>
          <a:stretch>
            <a:fillRect/>
          </a:stretch>
        </p:blipFill>
        <p:spPr>
          <a:xfrm>
            <a:off x="3835379" y="1003987"/>
            <a:ext cx="4361005" cy="1161162"/>
          </a:xfrm>
          <a:prstGeom prst="rect">
            <a:avLst/>
          </a:prstGeom>
        </p:spPr>
      </p:pic>
      <p:pic>
        <p:nvPicPr>
          <p:cNvPr id="11" name="Resim 10"/>
          <p:cNvPicPr>
            <a:picLocks noChangeAspect="1"/>
          </p:cNvPicPr>
          <p:nvPr/>
        </p:nvPicPr>
        <p:blipFill>
          <a:blip r:embed="rId3"/>
          <a:stretch>
            <a:fillRect/>
          </a:stretch>
        </p:blipFill>
        <p:spPr>
          <a:xfrm>
            <a:off x="4552479" y="2095545"/>
            <a:ext cx="2926804" cy="719157"/>
          </a:xfrm>
          <a:prstGeom prst="rect">
            <a:avLst/>
          </a:prstGeom>
        </p:spPr>
      </p:pic>
      <p:sp>
        <p:nvSpPr>
          <p:cNvPr id="12" name="Metin kutusu 11"/>
          <p:cNvSpPr txBox="1"/>
          <p:nvPr/>
        </p:nvSpPr>
        <p:spPr>
          <a:xfrm>
            <a:off x="3264368" y="3149989"/>
            <a:ext cx="5503025" cy="1015663"/>
          </a:xfrm>
          <a:prstGeom prst="rect">
            <a:avLst/>
          </a:prstGeom>
          <a:noFill/>
        </p:spPr>
        <p:txBody>
          <a:bodyPr wrap="square" rtlCol="0">
            <a:spAutoFit/>
          </a:bodyPr>
          <a:lstStyle/>
          <a:p>
            <a:pPr algn="ctr"/>
            <a:r>
              <a:rPr lang="tr-TR" sz="2000" i="1" dirty="0"/>
              <a:t>AKILLI ŞEHİRCİLİK ÇALIŞTAYI</a:t>
            </a:r>
          </a:p>
          <a:p>
            <a:pPr algn="ctr"/>
            <a:r>
              <a:rPr lang="tr-TR" sz="2000" i="1" dirty="0"/>
              <a:t>04 – 05 KASIM 2019  </a:t>
            </a:r>
          </a:p>
          <a:p>
            <a:pPr algn="ctr"/>
            <a:r>
              <a:rPr lang="tr-TR" sz="2000" i="1" dirty="0"/>
              <a:t>KAYSERİ</a:t>
            </a:r>
          </a:p>
        </p:txBody>
      </p:sp>
      <p:pic>
        <p:nvPicPr>
          <p:cNvPr id="14" name="Resim 13"/>
          <p:cNvPicPr>
            <a:picLocks noChangeAspect="1"/>
          </p:cNvPicPr>
          <p:nvPr/>
        </p:nvPicPr>
        <p:blipFill>
          <a:blip r:embed="rId4"/>
          <a:stretch>
            <a:fillRect/>
          </a:stretch>
        </p:blipFill>
        <p:spPr>
          <a:xfrm>
            <a:off x="1269513" y="5808733"/>
            <a:ext cx="861735" cy="930490"/>
          </a:xfrm>
          <a:prstGeom prst="rect">
            <a:avLst/>
          </a:prstGeom>
        </p:spPr>
      </p:pic>
      <p:sp>
        <p:nvSpPr>
          <p:cNvPr id="15" name="Metin kutusu 14"/>
          <p:cNvSpPr txBox="1"/>
          <p:nvPr/>
        </p:nvSpPr>
        <p:spPr>
          <a:xfrm>
            <a:off x="2131248" y="4500939"/>
            <a:ext cx="7769266" cy="523220"/>
          </a:xfrm>
          <a:prstGeom prst="rect">
            <a:avLst/>
          </a:prstGeom>
          <a:noFill/>
        </p:spPr>
        <p:txBody>
          <a:bodyPr wrap="square" rtlCol="0">
            <a:spAutoFit/>
          </a:bodyPr>
          <a:lstStyle/>
          <a:p>
            <a:pPr algn="ctr"/>
            <a:r>
              <a:rPr lang="tr-TR" sz="2800" i="1" dirty="0"/>
              <a:t>‘’AKILLI ŞEHİRCİLİKTE BİRLİKTE ÇALIŞALIM’’</a:t>
            </a:r>
          </a:p>
        </p:txBody>
      </p:sp>
    </p:spTree>
    <p:extLst>
      <p:ext uri="{BB962C8B-B14F-4D97-AF65-F5344CB8AC3E}">
        <p14:creationId xmlns:p14="http://schemas.microsoft.com/office/powerpoint/2010/main" val="723665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0466915" y="5791201"/>
            <a:ext cx="861735" cy="930490"/>
          </a:xfrm>
          <a:prstGeom prst="rect">
            <a:avLst/>
          </a:prstGeom>
        </p:spPr>
      </p:pic>
      <p:pic>
        <p:nvPicPr>
          <p:cNvPr id="5" name="Resim 4"/>
          <p:cNvPicPr>
            <a:picLocks noChangeAspect="1"/>
          </p:cNvPicPr>
          <p:nvPr/>
        </p:nvPicPr>
        <p:blipFill>
          <a:blip r:embed="rId3"/>
          <a:stretch>
            <a:fillRect/>
          </a:stretch>
        </p:blipFill>
        <p:spPr>
          <a:xfrm>
            <a:off x="1142805" y="6483242"/>
            <a:ext cx="1407488" cy="374758"/>
          </a:xfrm>
          <a:prstGeom prst="rect">
            <a:avLst/>
          </a:prstGeom>
        </p:spPr>
      </p:pic>
      <p:sp>
        <p:nvSpPr>
          <p:cNvPr id="9" name="Dikdörtgen 8"/>
          <p:cNvSpPr/>
          <p:nvPr/>
        </p:nvSpPr>
        <p:spPr>
          <a:xfrm>
            <a:off x="4486339" y="0"/>
            <a:ext cx="3381055" cy="769441"/>
          </a:xfrm>
          <a:prstGeom prst="rect">
            <a:avLst/>
          </a:prstGeom>
          <a:noFill/>
        </p:spPr>
        <p:txBody>
          <a:bodyPr wrap="none" lIns="91440" tIns="45720" rIns="91440" bIns="45720">
            <a:spAutoFit/>
          </a:bodyPr>
          <a:lstStyle/>
          <a:p>
            <a:pPr algn="ctr"/>
            <a:r>
              <a:rPr lang="tr-TR" sz="4400" b="1" dirty="0">
                <a:ln w="0"/>
                <a:solidFill>
                  <a:srgbClr val="002060"/>
                </a:solidFill>
                <a:effectLst>
                  <a:outerShdw blurRad="38100" dist="19050" dir="2700000" algn="tl" rotWithShape="0">
                    <a:schemeClr val="dk1">
                      <a:alpha val="40000"/>
                    </a:schemeClr>
                  </a:outerShdw>
                </a:effectLst>
              </a:rPr>
              <a:t>AKILLI ŞEHİR </a:t>
            </a:r>
          </a:p>
        </p:txBody>
      </p:sp>
      <p:sp>
        <p:nvSpPr>
          <p:cNvPr id="17" name="Oval 16"/>
          <p:cNvSpPr/>
          <p:nvPr/>
        </p:nvSpPr>
        <p:spPr>
          <a:xfrm>
            <a:off x="4846338" y="2573549"/>
            <a:ext cx="2901123" cy="1458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b="1" dirty="0">
              <a:latin typeface="Calibri" panose="020F0502020204030204" pitchFamily="34" charset="0"/>
              <a:cs typeface="Calibri" panose="020F0502020204030204" pitchFamily="34" charset="0"/>
            </a:endParaRPr>
          </a:p>
          <a:p>
            <a:pPr algn="ctr"/>
            <a:r>
              <a:rPr lang="tr-TR" sz="2000" b="1" dirty="0">
                <a:latin typeface="Calibri" panose="020F0502020204030204" pitchFamily="34" charset="0"/>
                <a:cs typeface="Calibri" panose="020F0502020204030204" pitchFamily="34" charset="0"/>
              </a:rPr>
              <a:t>NEDEN AKILLI ŞEHİR</a:t>
            </a:r>
            <a:endParaRPr lang="tr-TR" sz="2000" dirty="0">
              <a:solidFill>
                <a:srgbClr val="FF0000"/>
              </a:solidFill>
              <a:latin typeface="Calibri" panose="020F0502020204030204" pitchFamily="34" charset="0"/>
              <a:cs typeface="Calibri" panose="020F0502020204030204" pitchFamily="34" charset="0"/>
            </a:endParaRPr>
          </a:p>
          <a:p>
            <a:pPr algn="ctr"/>
            <a:endParaRPr lang="tr-TR" dirty="0"/>
          </a:p>
        </p:txBody>
      </p:sp>
      <p:sp>
        <p:nvSpPr>
          <p:cNvPr id="18" name="Metin kutusu 17"/>
          <p:cNvSpPr txBox="1"/>
          <p:nvPr/>
        </p:nvSpPr>
        <p:spPr>
          <a:xfrm rot="939007">
            <a:off x="7051289" y="2784768"/>
            <a:ext cx="432262" cy="1015663"/>
          </a:xfrm>
          <a:prstGeom prst="rect">
            <a:avLst/>
          </a:prstGeom>
          <a:noFill/>
        </p:spPr>
        <p:txBody>
          <a:bodyPr wrap="square" rtlCol="0">
            <a:spAutoFit/>
          </a:bodyPr>
          <a:lstStyle/>
          <a:p>
            <a:r>
              <a:rPr lang="tr-TR" sz="6000" dirty="0">
                <a:solidFill>
                  <a:srgbClr val="FF0000"/>
                </a:solidFill>
                <a:latin typeface="Arial Rounded MT Bold" panose="020F0704030504030204" pitchFamily="34" charset="0"/>
              </a:rPr>
              <a:t>!</a:t>
            </a:r>
          </a:p>
        </p:txBody>
      </p:sp>
      <p:sp>
        <p:nvSpPr>
          <p:cNvPr id="20" name="Yuvarlatılmış Dikdörtgen 19"/>
          <p:cNvSpPr/>
          <p:nvPr/>
        </p:nvSpPr>
        <p:spPr>
          <a:xfrm>
            <a:off x="4915485" y="4874226"/>
            <a:ext cx="2661054" cy="96155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dirty="0"/>
              <a:t>DAHA </a:t>
            </a:r>
          </a:p>
          <a:p>
            <a:pPr lvl="0" algn="ctr"/>
            <a:r>
              <a:rPr lang="tr-TR" dirty="0"/>
              <a:t>TEMİZ ve GÜVENLİ </a:t>
            </a:r>
            <a:r>
              <a:rPr lang="tr-TR" b="1" dirty="0">
                <a:solidFill>
                  <a:srgbClr val="002060"/>
                </a:solidFill>
              </a:rPr>
              <a:t>ÇEVRE</a:t>
            </a:r>
            <a:endParaRPr lang="en-US" b="1" dirty="0">
              <a:solidFill>
                <a:srgbClr val="002060"/>
              </a:solidFill>
            </a:endParaRPr>
          </a:p>
        </p:txBody>
      </p:sp>
      <p:sp>
        <p:nvSpPr>
          <p:cNvPr id="22" name="Yuvarlatılmış Dikdörtgen 21"/>
          <p:cNvSpPr/>
          <p:nvPr/>
        </p:nvSpPr>
        <p:spPr>
          <a:xfrm>
            <a:off x="8339033" y="1545302"/>
            <a:ext cx="2795456" cy="962571"/>
          </a:xfrm>
          <a:prstGeom prst="roundRect">
            <a:avLst/>
          </a:prstGeom>
          <a:solidFill>
            <a:schemeClr val="accent4">
              <a:lumMod val="60000"/>
              <a:lumOff val="40000"/>
            </a:schemeClr>
          </a:solidFill>
        </p:spPr>
        <p:style>
          <a:lnRef idx="1">
            <a:schemeClr val="accent4"/>
          </a:lnRef>
          <a:fillRef idx="3">
            <a:schemeClr val="accent4"/>
          </a:fillRef>
          <a:effectRef idx="2">
            <a:schemeClr val="accent4"/>
          </a:effectRef>
          <a:fontRef idx="minor">
            <a:schemeClr val="lt1"/>
          </a:fontRef>
        </p:style>
        <p:txBody>
          <a:bodyPr rtlCol="0" anchor="ctr"/>
          <a:lstStyle/>
          <a:p>
            <a:pPr lvl="0" algn="ctr"/>
            <a:r>
              <a:rPr lang="tr-TR" b="1" dirty="0">
                <a:effectLst>
                  <a:outerShdw blurRad="38100" dist="38100" dir="2700000" algn="tl">
                    <a:srgbClr val="000000">
                      <a:alpha val="43137"/>
                    </a:srgbClr>
                  </a:outerShdw>
                </a:effectLst>
              </a:rPr>
              <a:t>DAHA </a:t>
            </a:r>
          </a:p>
          <a:p>
            <a:pPr lvl="0" algn="ctr"/>
            <a:r>
              <a:rPr lang="tr-TR" b="1" dirty="0">
                <a:effectLst>
                  <a:outerShdw blurRad="38100" dist="38100" dir="2700000" algn="tl">
                    <a:srgbClr val="000000">
                      <a:alpha val="43137"/>
                    </a:srgbClr>
                  </a:outerShdw>
                </a:effectLst>
              </a:rPr>
              <a:t>HIZLI ve KOLAY ŞEKİLDE </a:t>
            </a:r>
          </a:p>
          <a:p>
            <a:pPr lvl="0" algn="ctr"/>
            <a:r>
              <a:rPr lang="tr-TR" b="1" dirty="0">
                <a:solidFill>
                  <a:srgbClr val="002060"/>
                </a:solidFill>
              </a:rPr>
              <a:t>HİZMETLERE ERİŞİM</a:t>
            </a:r>
            <a:endParaRPr lang="en-US" b="1" dirty="0">
              <a:solidFill>
                <a:srgbClr val="002060"/>
              </a:solidFill>
            </a:endParaRPr>
          </a:p>
        </p:txBody>
      </p:sp>
      <p:sp>
        <p:nvSpPr>
          <p:cNvPr id="24" name="Yuvarlatılmış Dikdörtgen 23"/>
          <p:cNvSpPr/>
          <p:nvPr/>
        </p:nvSpPr>
        <p:spPr>
          <a:xfrm>
            <a:off x="8484731" y="4028026"/>
            <a:ext cx="2743725" cy="961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dirty="0"/>
              <a:t>DAHA </a:t>
            </a:r>
          </a:p>
          <a:p>
            <a:pPr algn="ctr"/>
            <a:r>
              <a:rPr lang="tr-TR" dirty="0"/>
              <a:t>ETKİN ve PAYLAŞIMCI </a:t>
            </a:r>
            <a:r>
              <a:rPr lang="tr-TR" b="1" dirty="0">
                <a:solidFill>
                  <a:srgbClr val="002060"/>
                </a:solidFill>
              </a:rPr>
              <a:t>YÖNETİM</a:t>
            </a:r>
            <a:endParaRPr lang="en-US" b="1" dirty="0">
              <a:solidFill>
                <a:srgbClr val="002060"/>
              </a:solidFill>
            </a:endParaRPr>
          </a:p>
        </p:txBody>
      </p:sp>
      <p:sp>
        <p:nvSpPr>
          <p:cNvPr id="26" name="Yuvarlatılmış Dikdörtgen 25"/>
          <p:cNvSpPr/>
          <p:nvPr/>
        </p:nvSpPr>
        <p:spPr>
          <a:xfrm>
            <a:off x="1897086" y="1545302"/>
            <a:ext cx="2290351" cy="995192"/>
          </a:xfrm>
          <a:prstGeom prst="roundRect">
            <a:avLst/>
          </a:prstGeom>
          <a:solidFill>
            <a:srgbClr val="FF33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tr-TR" dirty="0"/>
              <a:t>DAHA RASYONEL </a:t>
            </a:r>
          </a:p>
          <a:p>
            <a:pPr lvl="0" algn="ctr"/>
            <a:r>
              <a:rPr lang="tr-TR" b="1" dirty="0">
                <a:solidFill>
                  <a:srgbClr val="002060"/>
                </a:solidFill>
              </a:rPr>
              <a:t>HAREKET ve ULAŞIM</a:t>
            </a:r>
            <a:endParaRPr lang="en-US" b="1" dirty="0">
              <a:solidFill>
                <a:srgbClr val="002060"/>
              </a:solidFill>
            </a:endParaRPr>
          </a:p>
        </p:txBody>
      </p:sp>
      <p:sp>
        <p:nvSpPr>
          <p:cNvPr id="28" name="Yuvarlatılmış Dikdörtgen 27"/>
          <p:cNvSpPr/>
          <p:nvPr/>
        </p:nvSpPr>
        <p:spPr>
          <a:xfrm>
            <a:off x="1824651" y="4028026"/>
            <a:ext cx="2334991" cy="961555"/>
          </a:xfrm>
          <a:prstGeom prst="roundRect">
            <a:avLst/>
          </a:prstGeom>
          <a:solidFill>
            <a:schemeClr val="bg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r>
              <a:rPr lang="tr-TR" dirty="0"/>
              <a:t>DAHA </a:t>
            </a:r>
          </a:p>
          <a:p>
            <a:pPr algn="ctr"/>
            <a:r>
              <a:rPr lang="tr-TR" dirty="0"/>
              <a:t>UCUZ ve VERİMLİ </a:t>
            </a:r>
            <a:r>
              <a:rPr lang="tr-TR" b="1" dirty="0">
                <a:solidFill>
                  <a:srgbClr val="002060"/>
                </a:solidFill>
              </a:rPr>
              <a:t>ENERJİ</a:t>
            </a:r>
            <a:endParaRPr lang="en-US" b="1" dirty="0">
              <a:solidFill>
                <a:srgbClr val="002060"/>
              </a:solidFill>
            </a:endParaRPr>
          </a:p>
        </p:txBody>
      </p:sp>
      <p:sp>
        <p:nvSpPr>
          <p:cNvPr id="30" name="Aşağı Ok 29"/>
          <p:cNvSpPr/>
          <p:nvPr/>
        </p:nvSpPr>
        <p:spPr>
          <a:xfrm rot="13983384">
            <a:off x="7761427" y="2362261"/>
            <a:ext cx="398064" cy="648000"/>
          </a:xfrm>
          <a:prstGeom prst="downArrow">
            <a:avLst/>
          </a:prstGeom>
          <a:solidFill>
            <a:srgbClr val="FF0000"/>
          </a:solidFill>
          <a:scene3d>
            <a:camera prst="orthographicFront"/>
            <a:lightRig rig="threePt" dir="t"/>
          </a:scene3d>
          <a:sp3d prstMaterial="metal">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2000" b="1" dirty="0">
              <a:latin typeface="Calibri" panose="020F0502020204030204" pitchFamily="34" charset="0"/>
              <a:cs typeface="Calibri" panose="020F0502020204030204" pitchFamily="34" charset="0"/>
            </a:endParaRPr>
          </a:p>
        </p:txBody>
      </p:sp>
      <p:sp>
        <p:nvSpPr>
          <p:cNvPr id="31" name="Aşağı Ok 30"/>
          <p:cNvSpPr/>
          <p:nvPr/>
        </p:nvSpPr>
        <p:spPr>
          <a:xfrm rot="18056429">
            <a:off x="7757735" y="3535063"/>
            <a:ext cx="398064" cy="648000"/>
          </a:xfrm>
          <a:prstGeom prst="downArrow">
            <a:avLst/>
          </a:prstGeom>
          <a:solidFill>
            <a:srgbClr val="FF0000"/>
          </a:solidFill>
          <a:scene3d>
            <a:camera prst="orthographicFront"/>
            <a:lightRig rig="threePt" dir="t"/>
          </a:scene3d>
          <a:sp3d prstMaterial="metal">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2000" b="1" dirty="0">
              <a:latin typeface="Calibri" panose="020F0502020204030204" pitchFamily="34" charset="0"/>
              <a:cs typeface="Calibri" panose="020F0502020204030204" pitchFamily="34" charset="0"/>
            </a:endParaRPr>
          </a:p>
        </p:txBody>
      </p:sp>
      <p:sp>
        <p:nvSpPr>
          <p:cNvPr id="32" name="Aşağı Ok 31"/>
          <p:cNvSpPr/>
          <p:nvPr/>
        </p:nvSpPr>
        <p:spPr>
          <a:xfrm>
            <a:off x="6097867" y="4099622"/>
            <a:ext cx="398064" cy="648000"/>
          </a:xfrm>
          <a:prstGeom prst="downArrow">
            <a:avLst/>
          </a:prstGeom>
          <a:solidFill>
            <a:srgbClr val="FF0000"/>
          </a:solidFill>
          <a:scene3d>
            <a:camera prst="orthographicFront"/>
            <a:lightRig rig="threePt" dir="t"/>
          </a:scene3d>
          <a:sp3d prstMaterial="metal">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2000" b="1" dirty="0">
              <a:latin typeface="Calibri" panose="020F0502020204030204" pitchFamily="34" charset="0"/>
              <a:cs typeface="Calibri" panose="020F0502020204030204" pitchFamily="34" charset="0"/>
            </a:endParaRPr>
          </a:p>
        </p:txBody>
      </p:sp>
      <p:sp>
        <p:nvSpPr>
          <p:cNvPr id="33" name="Aşağı Ok 32"/>
          <p:cNvSpPr/>
          <p:nvPr/>
        </p:nvSpPr>
        <p:spPr>
          <a:xfrm rot="3407138">
            <a:off x="4360531" y="3515909"/>
            <a:ext cx="398064" cy="648000"/>
          </a:xfrm>
          <a:prstGeom prst="downArrow">
            <a:avLst/>
          </a:prstGeom>
          <a:solidFill>
            <a:srgbClr val="FF0000"/>
          </a:solidFill>
          <a:scene3d>
            <a:camera prst="orthographicFront"/>
            <a:lightRig rig="threePt" dir="t"/>
          </a:scene3d>
          <a:sp3d prstMaterial="metal">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2000" b="1" dirty="0">
              <a:latin typeface="Calibri" panose="020F0502020204030204" pitchFamily="34" charset="0"/>
              <a:cs typeface="Calibri" panose="020F0502020204030204" pitchFamily="34" charset="0"/>
            </a:endParaRPr>
          </a:p>
        </p:txBody>
      </p:sp>
      <p:sp>
        <p:nvSpPr>
          <p:cNvPr id="34" name="Aşağı Ok 33"/>
          <p:cNvSpPr/>
          <p:nvPr/>
        </p:nvSpPr>
        <p:spPr>
          <a:xfrm rot="7088742">
            <a:off x="4435308" y="2421290"/>
            <a:ext cx="398064" cy="648000"/>
          </a:xfrm>
          <a:prstGeom prst="downArrow">
            <a:avLst/>
          </a:prstGeom>
          <a:solidFill>
            <a:srgbClr val="FF0000"/>
          </a:solidFill>
          <a:scene3d>
            <a:camera prst="orthographicFront"/>
            <a:lightRig rig="threePt" dir="t"/>
          </a:scene3d>
          <a:sp3d prstMaterial="metal">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391326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0466915" y="5791201"/>
            <a:ext cx="861735" cy="930490"/>
          </a:xfrm>
          <a:prstGeom prst="rect">
            <a:avLst/>
          </a:prstGeom>
        </p:spPr>
      </p:pic>
      <p:pic>
        <p:nvPicPr>
          <p:cNvPr id="5" name="Resim 4"/>
          <p:cNvPicPr>
            <a:picLocks noChangeAspect="1"/>
          </p:cNvPicPr>
          <p:nvPr/>
        </p:nvPicPr>
        <p:blipFill>
          <a:blip r:embed="rId3"/>
          <a:stretch>
            <a:fillRect/>
          </a:stretch>
        </p:blipFill>
        <p:spPr>
          <a:xfrm>
            <a:off x="1142805" y="6483242"/>
            <a:ext cx="1407488" cy="374758"/>
          </a:xfrm>
          <a:prstGeom prst="rect">
            <a:avLst/>
          </a:prstGeom>
        </p:spPr>
      </p:pic>
      <p:sp>
        <p:nvSpPr>
          <p:cNvPr id="9" name="Dikdörtgen 8"/>
          <p:cNvSpPr/>
          <p:nvPr/>
        </p:nvSpPr>
        <p:spPr>
          <a:xfrm>
            <a:off x="4486339" y="0"/>
            <a:ext cx="3381055" cy="769441"/>
          </a:xfrm>
          <a:prstGeom prst="rect">
            <a:avLst/>
          </a:prstGeom>
          <a:noFill/>
        </p:spPr>
        <p:txBody>
          <a:bodyPr wrap="none" lIns="91440" tIns="45720" rIns="91440" bIns="45720">
            <a:spAutoFit/>
          </a:bodyPr>
          <a:lstStyle/>
          <a:p>
            <a:pPr algn="ctr"/>
            <a:r>
              <a:rPr lang="tr-TR" sz="4400" b="1" dirty="0">
                <a:ln w="0"/>
                <a:solidFill>
                  <a:srgbClr val="002060"/>
                </a:solidFill>
                <a:effectLst>
                  <a:outerShdw blurRad="38100" dist="19050" dir="2700000" algn="tl" rotWithShape="0">
                    <a:schemeClr val="dk1">
                      <a:alpha val="40000"/>
                    </a:schemeClr>
                  </a:outerShdw>
                </a:effectLst>
              </a:rPr>
              <a:t>AKILLI ŞEHİR </a:t>
            </a:r>
          </a:p>
        </p:txBody>
      </p:sp>
      <p:sp>
        <p:nvSpPr>
          <p:cNvPr id="12" name="Yuvarlatılmış Dikdörtgen 11"/>
          <p:cNvSpPr/>
          <p:nvPr/>
        </p:nvSpPr>
        <p:spPr>
          <a:xfrm>
            <a:off x="4846338" y="832743"/>
            <a:ext cx="2661054" cy="961555"/>
          </a:xfrm>
          <a:prstGeom prst="roundRect">
            <a:avLst/>
          </a:prstGeom>
          <a:solidFill>
            <a:schemeClr val="tx2">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 b="1" dirty="0">
                <a:effectLst>
                  <a:outerShdw blurRad="38100" dist="38100" dir="2700000" algn="tl">
                    <a:srgbClr val="000000">
                      <a:alpha val="43137"/>
                    </a:srgbClr>
                  </a:outerShdw>
                </a:effectLst>
              </a:rPr>
              <a:t>DAHA KALİTELİ </a:t>
            </a:r>
          </a:p>
          <a:p>
            <a:pPr algn="ctr"/>
            <a:r>
              <a:rPr lang="tr" b="1" dirty="0">
                <a:solidFill>
                  <a:srgbClr val="002060"/>
                </a:solidFill>
              </a:rPr>
              <a:t>YAŞAM</a:t>
            </a:r>
            <a:endParaRPr lang="en-US" b="1" dirty="0">
              <a:solidFill>
                <a:srgbClr val="002060"/>
              </a:solidFill>
            </a:endParaRPr>
          </a:p>
        </p:txBody>
      </p:sp>
      <p:sp>
        <p:nvSpPr>
          <p:cNvPr id="17" name="Oval 16"/>
          <p:cNvSpPr/>
          <p:nvPr/>
        </p:nvSpPr>
        <p:spPr>
          <a:xfrm>
            <a:off x="4846338" y="2573549"/>
            <a:ext cx="2901123" cy="1458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b="1" dirty="0">
              <a:latin typeface="Calibri" panose="020F0502020204030204" pitchFamily="34" charset="0"/>
              <a:cs typeface="Calibri" panose="020F0502020204030204" pitchFamily="34" charset="0"/>
            </a:endParaRPr>
          </a:p>
          <a:p>
            <a:pPr algn="ctr"/>
            <a:r>
              <a:rPr lang="tr-TR" sz="2000" b="1" dirty="0">
                <a:latin typeface="Calibri" panose="020F0502020204030204" pitchFamily="34" charset="0"/>
                <a:cs typeface="Calibri" panose="020F0502020204030204" pitchFamily="34" charset="0"/>
              </a:rPr>
              <a:t>NEDEN AKILLI ŞEHİR</a:t>
            </a:r>
            <a:endParaRPr lang="tr-TR" sz="2000" dirty="0">
              <a:solidFill>
                <a:srgbClr val="FF0000"/>
              </a:solidFill>
              <a:latin typeface="Calibri" panose="020F0502020204030204" pitchFamily="34" charset="0"/>
              <a:cs typeface="Calibri" panose="020F0502020204030204" pitchFamily="34" charset="0"/>
            </a:endParaRPr>
          </a:p>
          <a:p>
            <a:pPr algn="ctr"/>
            <a:endParaRPr lang="tr-TR" dirty="0"/>
          </a:p>
        </p:txBody>
      </p:sp>
      <p:sp>
        <p:nvSpPr>
          <p:cNvPr id="18" name="Metin kutusu 17"/>
          <p:cNvSpPr txBox="1"/>
          <p:nvPr/>
        </p:nvSpPr>
        <p:spPr>
          <a:xfrm rot="939007">
            <a:off x="7051289" y="2784768"/>
            <a:ext cx="432262" cy="1015663"/>
          </a:xfrm>
          <a:prstGeom prst="rect">
            <a:avLst/>
          </a:prstGeom>
          <a:noFill/>
        </p:spPr>
        <p:txBody>
          <a:bodyPr wrap="square" rtlCol="0">
            <a:spAutoFit/>
          </a:bodyPr>
          <a:lstStyle/>
          <a:p>
            <a:r>
              <a:rPr lang="tr-TR" sz="6000" dirty="0">
                <a:solidFill>
                  <a:srgbClr val="FF0000"/>
                </a:solidFill>
                <a:latin typeface="Arial Rounded MT Bold" panose="020F0704030504030204" pitchFamily="34" charset="0"/>
              </a:rPr>
              <a:t>!</a:t>
            </a:r>
          </a:p>
        </p:txBody>
      </p:sp>
      <p:sp>
        <p:nvSpPr>
          <p:cNvPr id="19" name="Aşağı Ok 18"/>
          <p:cNvSpPr/>
          <p:nvPr/>
        </p:nvSpPr>
        <p:spPr>
          <a:xfrm rot="10800000">
            <a:off x="6097867" y="1857600"/>
            <a:ext cx="398064" cy="648000"/>
          </a:xfrm>
          <a:prstGeom prst="downArrow">
            <a:avLst/>
          </a:prstGeom>
          <a:solidFill>
            <a:srgbClr val="FF0000"/>
          </a:solidFill>
          <a:scene3d>
            <a:camera prst="orthographicFront"/>
            <a:lightRig rig="threePt" dir="t"/>
          </a:scene3d>
          <a:sp3d prstMaterial="metal">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2000" b="1" dirty="0">
              <a:latin typeface="Calibri" panose="020F0502020204030204" pitchFamily="34" charset="0"/>
              <a:cs typeface="Calibri" panose="020F0502020204030204" pitchFamily="34" charset="0"/>
            </a:endParaRPr>
          </a:p>
        </p:txBody>
      </p:sp>
      <p:sp>
        <p:nvSpPr>
          <p:cNvPr id="20" name="Yuvarlatılmış Dikdörtgen 19"/>
          <p:cNvSpPr/>
          <p:nvPr/>
        </p:nvSpPr>
        <p:spPr>
          <a:xfrm>
            <a:off x="4915485" y="4874226"/>
            <a:ext cx="2661054" cy="96155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dirty="0"/>
              <a:t>DAHA </a:t>
            </a:r>
          </a:p>
          <a:p>
            <a:pPr lvl="0" algn="ctr"/>
            <a:r>
              <a:rPr lang="tr-TR" dirty="0"/>
              <a:t>TEMİZ ve GÜVENLİ </a:t>
            </a:r>
            <a:r>
              <a:rPr lang="tr-TR" b="1" dirty="0">
                <a:solidFill>
                  <a:srgbClr val="002060"/>
                </a:solidFill>
              </a:rPr>
              <a:t>ÇEVRE</a:t>
            </a:r>
            <a:endParaRPr lang="en-US" b="1" dirty="0">
              <a:solidFill>
                <a:srgbClr val="002060"/>
              </a:solidFill>
            </a:endParaRPr>
          </a:p>
        </p:txBody>
      </p:sp>
      <p:sp>
        <p:nvSpPr>
          <p:cNvPr id="22" name="Yuvarlatılmış Dikdörtgen 21"/>
          <p:cNvSpPr/>
          <p:nvPr/>
        </p:nvSpPr>
        <p:spPr>
          <a:xfrm>
            <a:off x="8339033" y="1545302"/>
            <a:ext cx="2795456" cy="962571"/>
          </a:xfrm>
          <a:prstGeom prst="roundRect">
            <a:avLst/>
          </a:prstGeom>
          <a:solidFill>
            <a:schemeClr val="accent4">
              <a:lumMod val="60000"/>
              <a:lumOff val="40000"/>
            </a:schemeClr>
          </a:solidFill>
        </p:spPr>
        <p:style>
          <a:lnRef idx="1">
            <a:schemeClr val="accent4"/>
          </a:lnRef>
          <a:fillRef idx="3">
            <a:schemeClr val="accent4"/>
          </a:fillRef>
          <a:effectRef idx="2">
            <a:schemeClr val="accent4"/>
          </a:effectRef>
          <a:fontRef idx="minor">
            <a:schemeClr val="lt1"/>
          </a:fontRef>
        </p:style>
        <p:txBody>
          <a:bodyPr rtlCol="0" anchor="ctr"/>
          <a:lstStyle/>
          <a:p>
            <a:pPr lvl="0" algn="ctr"/>
            <a:r>
              <a:rPr lang="tr-TR" b="1" dirty="0">
                <a:effectLst>
                  <a:outerShdw blurRad="38100" dist="38100" dir="2700000" algn="tl">
                    <a:srgbClr val="000000">
                      <a:alpha val="43137"/>
                    </a:srgbClr>
                  </a:outerShdw>
                </a:effectLst>
              </a:rPr>
              <a:t>DAHA </a:t>
            </a:r>
          </a:p>
          <a:p>
            <a:pPr lvl="0" algn="ctr"/>
            <a:r>
              <a:rPr lang="tr-TR" b="1" dirty="0">
                <a:effectLst>
                  <a:outerShdw blurRad="38100" dist="38100" dir="2700000" algn="tl">
                    <a:srgbClr val="000000">
                      <a:alpha val="43137"/>
                    </a:srgbClr>
                  </a:outerShdw>
                </a:effectLst>
              </a:rPr>
              <a:t>HIZLI ve KOLAY ŞEKİLDE </a:t>
            </a:r>
          </a:p>
          <a:p>
            <a:pPr lvl="0" algn="ctr"/>
            <a:r>
              <a:rPr lang="tr-TR" b="1" dirty="0">
                <a:solidFill>
                  <a:srgbClr val="002060"/>
                </a:solidFill>
              </a:rPr>
              <a:t>HİZMETLERE ERİŞİM</a:t>
            </a:r>
            <a:endParaRPr lang="en-US" b="1" dirty="0">
              <a:solidFill>
                <a:srgbClr val="002060"/>
              </a:solidFill>
            </a:endParaRPr>
          </a:p>
        </p:txBody>
      </p:sp>
      <p:sp>
        <p:nvSpPr>
          <p:cNvPr id="24" name="Yuvarlatılmış Dikdörtgen 23"/>
          <p:cNvSpPr/>
          <p:nvPr/>
        </p:nvSpPr>
        <p:spPr>
          <a:xfrm>
            <a:off x="8484731" y="4028026"/>
            <a:ext cx="2743725" cy="961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dirty="0"/>
              <a:t>DAHA </a:t>
            </a:r>
          </a:p>
          <a:p>
            <a:pPr algn="ctr"/>
            <a:r>
              <a:rPr lang="tr-TR" dirty="0"/>
              <a:t>ETKİN ve PAYLAŞIMCI </a:t>
            </a:r>
            <a:r>
              <a:rPr lang="tr-TR" b="1" dirty="0">
                <a:solidFill>
                  <a:srgbClr val="002060"/>
                </a:solidFill>
              </a:rPr>
              <a:t>YÖNETİM</a:t>
            </a:r>
            <a:endParaRPr lang="en-US" b="1" dirty="0">
              <a:solidFill>
                <a:srgbClr val="002060"/>
              </a:solidFill>
            </a:endParaRPr>
          </a:p>
        </p:txBody>
      </p:sp>
      <p:sp>
        <p:nvSpPr>
          <p:cNvPr id="26" name="Yuvarlatılmış Dikdörtgen 25"/>
          <p:cNvSpPr/>
          <p:nvPr/>
        </p:nvSpPr>
        <p:spPr>
          <a:xfrm>
            <a:off x="1897086" y="1545302"/>
            <a:ext cx="2290351" cy="995192"/>
          </a:xfrm>
          <a:prstGeom prst="roundRect">
            <a:avLst/>
          </a:prstGeom>
          <a:solidFill>
            <a:srgbClr val="FF33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tr-TR" dirty="0"/>
              <a:t>DAHA RASYONEL </a:t>
            </a:r>
          </a:p>
          <a:p>
            <a:pPr lvl="0" algn="ctr"/>
            <a:r>
              <a:rPr lang="tr-TR" b="1" dirty="0">
                <a:solidFill>
                  <a:srgbClr val="002060"/>
                </a:solidFill>
              </a:rPr>
              <a:t>HAREKET ve ULAŞIM</a:t>
            </a:r>
            <a:endParaRPr lang="en-US" b="1" dirty="0">
              <a:solidFill>
                <a:srgbClr val="002060"/>
              </a:solidFill>
            </a:endParaRPr>
          </a:p>
        </p:txBody>
      </p:sp>
      <p:sp>
        <p:nvSpPr>
          <p:cNvPr id="28" name="Yuvarlatılmış Dikdörtgen 27"/>
          <p:cNvSpPr/>
          <p:nvPr/>
        </p:nvSpPr>
        <p:spPr>
          <a:xfrm>
            <a:off x="1824651" y="4028026"/>
            <a:ext cx="2334991" cy="961555"/>
          </a:xfrm>
          <a:prstGeom prst="roundRect">
            <a:avLst/>
          </a:prstGeom>
          <a:solidFill>
            <a:schemeClr val="bg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r>
              <a:rPr lang="tr-TR" dirty="0"/>
              <a:t>DAHA </a:t>
            </a:r>
          </a:p>
          <a:p>
            <a:pPr algn="ctr"/>
            <a:r>
              <a:rPr lang="tr-TR" dirty="0"/>
              <a:t>UCUZ ve VERİMLİ </a:t>
            </a:r>
            <a:r>
              <a:rPr lang="tr-TR" b="1" dirty="0">
                <a:solidFill>
                  <a:srgbClr val="002060"/>
                </a:solidFill>
              </a:rPr>
              <a:t>ENERJİ</a:t>
            </a:r>
            <a:endParaRPr lang="en-US" b="1" dirty="0">
              <a:solidFill>
                <a:srgbClr val="002060"/>
              </a:solidFill>
            </a:endParaRPr>
          </a:p>
        </p:txBody>
      </p:sp>
      <p:sp>
        <p:nvSpPr>
          <p:cNvPr id="30" name="Aşağı Ok 29"/>
          <p:cNvSpPr/>
          <p:nvPr/>
        </p:nvSpPr>
        <p:spPr>
          <a:xfrm rot="13983384">
            <a:off x="7761427" y="2362261"/>
            <a:ext cx="398064" cy="648000"/>
          </a:xfrm>
          <a:prstGeom prst="downArrow">
            <a:avLst/>
          </a:prstGeom>
          <a:solidFill>
            <a:srgbClr val="FF0000"/>
          </a:solidFill>
          <a:scene3d>
            <a:camera prst="orthographicFront"/>
            <a:lightRig rig="threePt" dir="t"/>
          </a:scene3d>
          <a:sp3d prstMaterial="metal">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2000" b="1" dirty="0">
              <a:latin typeface="Calibri" panose="020F0502020204030204" pitchFamily="34" charset="0"/>
              <a:cs typeface="Calibri" panose="020F0502020204030204" pitchFamily="34" charset="0"/>
            </a:endParaRPr>
          </a:p>
        </p:txBody>
      </p:sp>
      <p:sp>
        <p:nvSpPr>
          <p:cNvPr id="31" name="Aşağı Ok 30"/>
          <p:cNvSpPr/>
          <p:nvPr/>
        </p:nvSpPr>
        <p:spPr>
          <a:xfrm rot="18056429">
            <a:off x="7757735" y="3535063"/>
            <a:ext cx="398064" cy="648000"/>
          </a:xfrm>
          <a:prstGeom prst="downArrow">
            <a:avLst/>
          </a:prstGeom>
          <a:solidFill>
            <a:srgbClr val="FF0000"/>
          </a:solidFill>
          <a:scene3d>
            <a:camera prst="orthographicFront"/>
            <a:lightRig rig="threePt" dir="t"/>
          </a:scene3d>
          <a:sp3d prstMaterial="metal">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2000" b="1" dirty="0">
              <a:latin typeface="Calibri" panose="020F0502020204030204" pitchFamily="34" charset="0"/>
              <a:cs typeface="Calibri" panose="020F0502020204030204" pitchFamily="34" charset="0"/>
            </a:endParaRPr>
          </a:p>
        </p:txBody>
      </p:sp>
      <p:sp>
        <p:nvSpPr>
          <p:cNvPr id="32" name="Aşağı Ok 31"/>
          <p:cNvSpPr/>
          <p:nvPr/>
        </p:nvSpPr>
        <p:spPr>
          <a:xfrm>
            <a:off x="6097867" y="4099622"/>
            <a:ext cx="398064" cy="648000"/>
          </a:xfrm>
          <a:prstGeom prst="downArrow">
            <a:avLst/>
          </a:prstGeom>
          <a:solidFill>
            <a:srgbClr val="FF0000"/>
          </a:solidFill>
          <a:scene3d>
            <a:camera prst="orthographicFront"/>
            <a:lightRig rig="threePt" dir="t"/>
          </a:scene3d>
          <a:sp3d prstMaterial="metal">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2000" b="1" dirty="0">
              <a:latin typeface="Calibri" panose="020F0502020204030204" pitchFamily="34" charset="0"/>
              <a:cs typeface="Calibri" panose="020F0502020204030204" pitchFamily="34" charset="0"/>
            </a:endParaRPr>
          </a:p>
        </p:txBody>
      </p:sp>
      <p:sp>
        <p:nvSpPr>
          <p:cNvPr id="33" name="Aşağı Ok 32"/>
          <p:cNvSpPr/>
          <p:nvPr/>
        </p:nvSpPr>
        <p:spPr>
          <a:xfrm rot="3407138">
            <a:off x="4360531" y="3515909"/>
            <a:ext cx="398064" cy="648000"/>
          </a:xfrm>
          <a:prstGeom prst="downArrow">
            <a:avLst/>
          </a:prstGeom>
          <a:solidFill>
            <a:srgbClr val="FF0000"/>
          </a:solidFill>
          <a:scene3d>
            <a:camera prst="orthographicFront"/>
            <a:lightRig rig="threePt" dir="t"/>
          </a:scene3d>
          <a:sp3d prstMaterial="metal">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2000" b="1" dirty="0">
              <a:latin typeface="Calibri" panose="020F0502020204030204" pitchFamily="34" charset="0"/>
              <a:cs typeface="Calibri" panose="020F0502020204030204" pitchFamily="34" charset="0"/>
            </a:endParaRPr>
          </a:p>
        </p:txBody>
      </p:sp>
      <p:sp>
        <p:nvSpPr>
          <p:cNvPr id="34" name="Aşağı Ok 33"/>
          <p:cNvSpPr/>
          <p:nvPr/>
        </p:nvSpPr>
        <p:spPr>
          <a:xfrm rot="7088742">
            <a:off x="4435308" y="2421290"/>
            <a:ext cx="398064" cy="648000"/>
          </a:xfrm>
          <a:prstGeom prst="downArrow">
            <a:avLst/>
          </a:prstGeom>
          <a:solidFill>
            <a:srgbClr val="FF0000"/>
          </a:solidFill>
          <a:scene3d>
            <a:camera prst="orthographicFront"/>
            <a:lightRig rig="threePt" dir="t"/>
          </a:scene3d>
          <a:sp3d prstMaterial="metal">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125258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0466915" y="5791201"/>
            <a:ext cx="861735" cy="930490"/>
          </a:xfrm>
          <a:prstGeom prst="rect">
            <a:avLst/>
          </a:prstGeom>
        </p:spPr>
      </p:pic>
      <p:pic>
        <p:nvPicPr>
          <p:cNvPr id="5" name="Resim 4"/>
          <p:cNvPicPr>
            <a:picLocks noChangeAspect="1"/>
          </p:cNvPicPr>
          <p:nvPr/>
        </p:nvPicPr>
        <p:blipFill>
          <a:blip r:embed="rId3"/>
          <a:stretch>
            <a:fillRect/>
          </a:stretch>
        </p:blipFill>
        <p:spPr>
          <a:xfrm>
            <a:off x="1142805" y="6483242"/>
            <a:ext cx="1407488" cy="374758"/>
          </a:xfrm>
          <a:prstGeom prst="rect">
            <a:avLst/>
          </a:prstGeom>
        </p:spPr>
      </p:pic>
      <p:sp>
        <p:nvSpPr>
          <p:cNvPr id="21" name="Unvan 1">
            <a:extLst>
              <a:ext uri="{FF2B5EF4-FFF2-40B4-BE49-F238E27FC236}">
                <a16:creationId xmlns:a16="http://schemas.microsoft.com/office/drawing/2014/main" id="{23AE9A23-698B-42D2-9DD2-13489EF4FEC2}"/>
              </a:ext>
            </a:extLst>
          </p:cNvPr>
          <p:cNvSpPr txBox="1">
            <a:spLocks/>
          </p:cNvSpPr>
          <p:nvPr/>
        </p:nvSpPr>
        <p:spPr>
          <a:xfrm>
            <a:off x="7656184" y="2389632"/>
            <a:ext cx="4035753" cy="23966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tr-TR" sz="4400" dirty="0">
                <a:solidFill>
                  <a:srgbClr val="FFFFFF"/>
                </a:solidFill>
              </a:rPr>
              <a:t>   </a:t>
            </a:r>
            <a:br>
              <a:rPr lang="tr-TR" sz="4400" dirty="0">
                <a:solidFill>
                  <a:srgbClr val="FFFFFF"/>
                </a:solidFill>
              </a:rPr>
            </a:br>
            <a:r>
              <a:rPr lang="tr-TR" sz="4400" dirty="0">
                <a:solidFill>
                  <a:srgbClr val="FFFFFF"/>
                </a:solidFill>
              </a:rPr>
              <a:t>     </a:t>
            </a:r>
            <a:br>
              <a:rPr lang="tr-TR" sz="4400" dirty="0">
                <a:solidFill>
                  <a:srgbClr val="FFFFFF"/>
                </a:solidFill>
              </a:rPr>
            </a:br>
            <a:endParaRPr lang="tr-TR" sz="4400" dirty="0">
              <a:solidFill>
                <a:srgbClr val="FFFFFF"/>
              </a:solidFill>
            </a:endParaRPr>
          </a:p>
        </p:txBody>
      </p:sp>
      <p:sp>
        <p:nvSpPr>
          <p:cNvPr id="25" name="Dikdörtgen 24"/>
          <p:cNvSpPr/>
          <p:nvPr/>
        </p:nvSpPr>
        <p:spPr>
          <a:xfrm>
            <a:off x="4546433" y="-90415"/>
            <a:ext cx="3381055" cy="769441"/>
          </a:xfrm>
          <a:prstGeom prst="rect">
            <a:avLst/>
          </a:prstGeom>
          <a:noFill/>
        </p:spPr>
        <p:txBody>
          <a:bodyPr wrap="none" lIns="91440" tIns="45720" rIns="91440" bIns="45720">
            <a:spAutoFit/>
          </a:bodyPr>
          <a:lstStyle/>
          <a:p>
            <a:pPr algn="ctr"/>
            <a:r>
              <a:rPr lang="tr-TR" sz="4400" b="1" dirty="0">
                <a:ln w="0"/>
                <a:solidFill>
                  <a:srgbClr val="002060"/>
                </a:solidFill>
                <a:effectLst>
                  <a:outerShdw blurRad="38100" dist="19050" dir="2700000" algn="tl" rotWithShape="0">
                    <a:schemeClr val="dk1">
                      <a:alpha val="40000"/>
                    </a:schemeClr>
                  </a:outerShdw>
                </a:effectLst>
              </a:rPr>
              <a:t>AKILLI ŞEHİR </a:t>
            </a:r>
          </a:p>
        </p:txBody>
      </p:sp>
      <p:pic>
        <p:nvPicPr>
          <p:cNvPr id="27" name="Picture 2" descr="http://www.milscint.com/tr/wp-content/uploads/2019/07/H-CITY_Mimari-Yapisi-C-HAVELSAN.png">
            <a:extLst>
              <a:ext uri="{FF2B5EF4-FFF2-40B4-BE49-F238E27FC236}">
                <a16:creationId xmlns:a16="http://schemas.microsoft.com/office/drawing/2014/main" id="{B8E2A9F4-027F-4FDE-9743-7FFA2E19CDE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42805" y="1729879"/>
            <a:ext cx="5677095" cy="44703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Dikdörtgen 2"/>
          <p:cNvSpPr/>
          <p:nvPr/>
        </p:nvSpPr>
        <p:spPr>
          <a:xfrm>
            <a:off x="4564868" y="601281"/>
            <a:ext cx="3214342" cy="923330"/>
          </a:xfrm>
          <a:prstGeom prst="rect">
            <a:avLst/>
          </a:prstGeom>
          <a:noFill/>
        </p:spPr>
        <p:txBody>
          <a:bodyPr wrap="none" lIns="91440" tIns="45720" rIns="91440" bIns="45720">
            <a:spAutoFit/>
          </a:bodyPr>
          <a:lstStyle/>
          <a:p>
            <a:pPr algn="ctr"/>
            <a:r>
              <a:rPr lang="tr-TR" sz="5400" b="1" cap="none" spc="50" dirty="0">
                <a:ln w="0"/>
                <a:solidFill>
                  <a:schemeClr val="bg2"/>
                </a:solidFill>
                <a:effectLst>
                  <a:innerShdw blurRad="63500" dist="50800" dir="13500000">
                    <a:srgbClr val="000000">
                      <a:alpha val="50000"/>
                    </a:srgbClr>
                  </a:innerShdw>
                </a:effectLst>
              </a:rPr>
              <a:t>Bileşenleri</a:t>
            </a:r>
          </a:p>
        </p:txBody>
      </p:sp>
      <p:sp>
        <p:nvSpPr>
          <p:cNvPr id="29" name="Dikdörtgen 28"/>
          <p:cNvSpPr/>
          <p:nvPr/>
        </p:nvSpPr>
        <p:spPr>
          <a:xfrm>
            <a:off x="7779211" y="2389632"/>
            <a:ext cx="3390672" cy="584775"/>
          </a:xfrm>
          <a:prstGeom prst="rect">
            <a:avLst/>
          </a:prstGeom>
          <a:noFill/>
        </p:spPr>
        <p:txBody>
          <a:bodyPr wrap="none" lIns="91440" tIns="45720" rIns="91440" bIns="45720">
            <a:spAutoFit/>
          </a:bodyPr>
          <a:lstStyle/>
          <a:p>
            <a:pPr algn="ctr"/>
            <a:r>
              <a:rPr lang="tr-TR" sz="3200" b="1" cap="none" spc="50" dirty="0">
                <a:ln w="0"/>
                <a:effectLst>
                  <a:innerShdw blurRad="63500" dist="50800" dir="13500000">
                    <a:srgbClr val="000000">
                      <a:alpha val="50000"/>
                    </a:srgbClr>
                  </a:innerShdw>
                </a:effectLst>
              </a:rPr>
              <a:t>* Uygulama Alanı</a:t>
            </a:r>
          </a:p>
        </p:txBody>
      </p:sp>
      <p:sp>
        <p:nvSpPr>
          <p:cNvPr id="35" name="Dikdörtgen 34"/>
          <p:cNvSpPr/>
          <p:nvPr/>
        </p:nvSpPr>
        <p:spPr>
          <a:xfrm>
            <a:off x="7779210" y="3067446"/>
            <a:ext cx="3508076" cy="584775"/>
          </a:xfrm>
          <a:prstGeom prst="rect">
            <a:avLst/>
          </a:prstGeom>
          <a:noFill/>
        </p:spPr>
        <p:txBody>
          <a:bodyPr wrap="none" lIns="91440" tIns="45720" rIns="91440" bIns="45720">
            <a:spAutoFit/>
          </a:bodyPr>
          <a:lstStyle/>
          <a:p>
            <a:pPr algn="ctr"/>
            <a:r>
              <a:rPr lang="tr-TR" sz="3200" b="1" spc="50" dirty="0">
                <a:ln w="0"/>
                <a:effectLst>
                  <a:innerShdw blurRad="63500" dist="50800" dir="13500000">
                    <a:srgbClr val="000000">
                      <a:alpha val="50000"/>
                    </a:srgbClr>
                  </a:innerShdw>
                </a:effectLst>
              </a:rPr>
              <a:t>* Merkezi Platform</a:t>
            </a:r>
          </a:p>
        </p:txBody>
      </p:sp>
      <p:sp>
        <p:nvSpPr>
          <p:cNvPr id="36" name="Dikdörtgen 35"/>
          <p:cNvSpPr/>
          <p:nvPr/>
        </p:nvSpPr>
        <p:spPr>
          <a:xfrm>
            <a:off x="7779210" y="3722835"/>
            <a:ext cx="3988336" cy="584775"/>
          </a:xfrm>
          <a:prstGeom prst="rect">
            <a:avLst/>
          </a:prstGeom>
          <a:noFill/>
        </p:spPr>
        <p:txBody>
          <a:bodyPr wrap="none" lIns="91440" tIns="45720" rIns="91440" bIns="45720">
            <a:spAutoFit/>
          </a:bodyPr>
          <a:lstStyle/>
          <a:p>
            <a:r>
              <a:rPr lang="tr-TR" sz="3200" b="1" spc="50" dirty="0">
                <a:ln w="0"/>
                <a:effectLst>
                  <a:innerShdw blurRad="63500" dist="50800" dir="13500000">
                    <a:srgbClr val="000000">
                      <a:alpha val="50000"/>
                    </a:srgbClr>
                  </a:innerShdw>
                </a:effectLst>
              </a:rPr>
              <a:t>* </a:t>
            </a:r>
            <a:r>
              <a:rPr lang="tr-TR" sz="3200" b="1" spc="50" dirty="0" err="1">
                <a:ln w="0"/>
                <a:effectLst>
                  <a:innerShdw blurRad="63500" dist="50800" dir="13500000">
                    <a:srgbClr val="000000">
                      <a:alpha val="50000"/>
                    </a:srgbClr>
                  </a:innerShdw>
                </a:effectLst>
              </a:rPr>
              <a:t>Sektörel</a:t>
            </a:r>
            <a:r>
              <a:rPr lang="tr-TR" sz="3200" b="1" spc="50" dirty="0">
                <a:ln w="0"/>
                <a:effectLst>
                  <a:innerShdw blurRad="63500" dist="50800" dir="13500000">
                    <a:srgbClr val="000000">
                      <a:alpha val="50000"/>
                    </a:srgbClr>
                  </a:innerShdw>
                </a:effectLst>
              </a:rPr>
              <a:t> Platformlar</a:t>
            </a:r>
          </a:p>
        </p:txBody>
      </p:sp>
      <p:sp>
        <p:nvSpPr>
          <p:cNvPr id="37" name="Dikdörtgen 36"/>
          <p:cNvSpPr/>
          <p:nvPr/>
        </p:nvSpPr>
        <p:spPr>
          <a:xfrm>
            <a:off x="7779210" y="4440889"/>
            <a:ext cx="2506392" cy="584775"/>
          </a:xfrm>
          <a:prstGeom prst="rect">
            <a:avLst/>
          </a:prstGeom>
          <a:noFill/>
        </p:spPr>
        <p:txBody>
          <a:bodyPr wrap="none" lIns="91440" tIns="45720" rIns="91440" bIns="45720">
            <a:spAutoFit/>
          </a:bodyPr>
          <a:lstStyle/>
          <a:p>
            <a:r>
              <a:rPr lang="tr-TR" sz="3200" b="1" spc="50" dirty="0">
                <a:ln w="0"/>
                <a:effectLst>
                  <a:innerShdw blurRad="63500" dist="50800" dir="13500000">
                    <a:srgbClr val="000000">
                      <a:alpha val="50000"/>
                    </a:srgbClr>
                  </a:innerShdw>
                </a:effectLst>
              </a:rPr>
              <a:t>* Kullanıcılar</a:t>
            </a:r>
          </a:p>
        </p:txBody>
      </p:sp>
    </p:spTree>
    <p:extLst>
      <p:ext uri="{BB962C8B-B14F-4D97-AF65-F5344CB8AC3E}">
        <p14:creationId xmlns:p14="http://schemas.microsoft.com/office/powerpoint/2010/main" val="396636222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0466915" y="5791201"/>
            <a:ext cx="861735" cy="930490"/>
          </a:xfrm>
          <a:prstGeom prst="rect">
            <a:avLst/>
          </a:prstGeom>
        </p:spPr>
      </p:pic>
      <p:pic>
        <p:nvPicPr>
          <p:cNvPr id="5" name="Resim 4"/>
          <p:cNvPicPr>
            <a:picLocks noChangeAspect="1"/>
          </p:cNvPicPr>
          <p:nvPr/>
        </p:nvPicPr>
        <p:blipFill>
          <a:blip r:embed="rId3"/>
          <a:stretch>
            <a:fillRect/>
          </a:stretch>
        </p:blipFill>
        <p:spPr>
          <a:xfrm>
            <a:off x="1142805" y="6483242"/>
            <a:ext cx="1407488" cy="374758"/>
          </a:xfrm>
          <a:prstGeom prst="rect">
            <a:avLst/>
          </a:prstGeom>
        </p:spPr>
      </p:pic>
      <p:sp>
        <p:nvSpPr>
          <p:cNvPr id="21" name="Unvan 1">
            <a:extLst>
              <a:ext uri="{FF2B5EF4-FFF2-40B4-BE49-F238E27FC236}">
                <a16:creationId xmlns:a16="http://schemas.microsoft.com/office/drawing/2014/main" id="{23AE9A23-698B-42D2-9DD2-13489EF4FEC2}"/>
              </a:ext>
            </a:extLst>
          </p:cNvPr>
          <p:cNvSpPr txBox="1">
            <a:spLocks/>
          </p:cNvSpPr>
          <p:nvPr/>
        </p:nvSpPr>
        <p:spPr>
          <a:xfrm>
            <a:off x="7656184" y="2389632"/>
            <a:ext cx="4035753" cy="23966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tr-TR" sz="4400" dirty="0">
                <a:solidFill>
                  <a:srgbClr val="FFFFFF"/>
                </a:solidFill>
              </a:rPr>
              <a:t>   </a:t>
            </a:r>
            <a:br>
              <a:rPr lang="tr-TR" sz="4400" dirty="0">
                <a:solidFill>
                  <a:srgbClr val="FFFFFF"/>
                </a:solidFill>
              </a:rPr>
            </a:br>
            <a:r>
              <a:rPr lang="tr-TR" sz="4400" dirty="0">
                <a:solidFill>
                  <a:srgbClr val="FFFFFF"/>
                </a:solidFill>
              </a:rPr>
              <a:t>     </a:t>
            </a:r>
            <a:br>
              <a:rPr lang="tr-TR" sz="4400" dirty="0">
                <a:solidFill>
                  <a:srgbClr val="FFFFFF"/>
                </a:solidFill>
              </a:rPr>
            </a:br>
            <a:endParaRPr lang="tr-TR" sz="4400" dirty="0">
              <a:solidFill>
                <a:srgbClr val="FFFFFF"/>
              </a:solidFill>
            </a:endParaRPr>
          </a:p>
        </p:txBody>
      </p:sp>
      <p:sp>
        <p:nvSpPr>
          <p:cNvPr id="25" name="Dikdörtgen 24"/>
          <p:cNvSpPr/>
          <p:nvPr/>
        </p:nvSpPr>
        <p:spPr>
          <a:xfrm>
            <a:off x="4546433" y="-90415"/>
            <a:ext cx="3381055" cy="769441"/>
          </a:xfrm>
          <a:prstGeom prst="rect">
            <a:avLst/>
          </a:prstGeom>
          <a:noFill/>
        </p:spPr>
        <p:txBody>
          <a:bodyPr wrap="none" lIns="91440" tIns="45720" rIns="91440" bIns="45720">
            <a:spAutoFit/>
          </a:bodyPr>
          <a:lstStyle/>
          <a:p>
            <a:pPr algn="ctr"/>
            <a:r>
              <a:rPr lang="tr-TR" sz="4400" b="1" dirty="0">
                <a:ln w="0"/>
                <a:solidFill>
                  <a:srgbClr val="002060"/>
                </a:solidFill>
                <a:effectLst>
                  <a:outerShdw blurRad="38100" dist="19050" dir="2700000" algn="tl" rotWithShape="0">
                    <a:schemeClr val="dk1">
                      <a:alpha val="40000"/>
                    </a:schemeClr>
                  </a:outerShdw>
                </a:effectLst>
              </a:rPr>
              <a:t>AKILLI ŞEHİR </a:t>
            </a:r>
          </a:p>
        </p:txBody>
      </p:sp>
      <p:sp>
        <p:nvSpPr>
          <p:cNvPr id="12" name="Unvan 1">
            <a:extLst>
              <a:ext uri="{FF2B5EF4-FFF2-40B4-BE49-F238E27FC236}">
                <a16:creationId xmlns:a16="http://schemas.microsoft.com/office/drawing/2014/main" id="{23AE9A23-698B-42D2-9DD2-13489EF4FEC2}"/>
              </a:ext>
            </a:extLst>
          </p:cNvPr>
          <p:cNvSpPr>
            <a:spLocks noGrp="1"/>
          </p:cNvSpPr>
          <p:nvPr>
            <p:ph type="title"/>
          </p:nvPr>
        </p:nvSpPr>
        <p:spPr>
          <a:xfrm>
            <a:off x="1370299" y="1018754"/>
            <a:ext cx="8229600" cy="1103464"/>
          </a:xfrm>
        </p:spPr>
        <p:txBody>
          <a:bodyPr>
            <a:normAutofit fontScale="90000"/>
          </a:bodyPr>
          <a:lstStyle/>
          <a:p>
            <a:r>
              <a:rPr lang="tr-TR" sz="4800" dirty="0"/>
              <a:t>            </a:t>
            </a:r>
            <a:r>
              <a:rPr lang="tr-TR" sz="7200" dirty="0"/>
              <a:t>çözüm mimarisi</a:t>
            </a:r>
          </a:p>
        </p:txBody>
      </p:sp>
      <p:sp>
        <p:nvSpPr>
          <p:cNvPr id="13" name="Alt Başlık 2">
            <a:extLst>
              <a:ext uri="{FF2B5EF4-FFF2-40B4-BE49-F238E27FC236}">
                <a16:creationId xmlns:a16="http://schemas.microsoft.com/office/drawing/2014/main" id="{6A3E8EDC-6157-45EC-B75D-48B5F77B6375}"/>
              </a:ext>
            </a:extLst>
          </p:cNvPr>
          <p:cNvSpPr txBox="1">
            <a:spLocks/>
          </p:cNvSpPr>
          <p:nvPr/>
        </p:nvSpPr>
        <p:spPr>
          <a:xfrm>
            <a:off x="4035371" y="2575951"/>
            <a:ext cx="7293279" cy="321525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tr-TR" sz="3200" i="1" dirty="0">
                <a:latin typeface="Calibri" panose="020F0502020204030204" pitchFamily="34" charset="0"/>
                <a:cs typeface="Calibri" panose="020F0502020204030204" pitchFamily="34" charset="0"/>
              </a:rPr>
              <a:t>Fiziksel Katman</a:t>
            </a:r>
          </a:p>
          <a:p>
            <a:r>
              <a:rPr lang="tr-TR" sz="3200" i="1" dirty="0">
                <a:latin typeface="Calibri" panose="020F0502020204030204" pitchFamily="34" charset="0"/>
                <a:cs typeface="Calibri" panose="020F0502020204030204" pitchFamily="34" charset="0"/>
              </a:rPr>
              <a:t>Veri  katmanları</a:t>
            </a:r>
          </a:p>
          <a:p>
            <a:r>
              <a:rPr lang="tr-TR" sz="3200" i="1" dirty="0">
                <a:latin typeface="Calibri" panose="020F0502020204030204" pitchFamily="34" charset="0"/>
                <a:cs typeface="Calibri" panose="020F0502020204030204" pitchFamily="34" charset="0"/>
              </a:rPr>
              <a:t>Uygulama ve Hizmet katmanları</a:t>
            </a:r>
          </a:p>
        </p:txBody>
      </p:sp>
    </p:spTree>
    <p:extLst>
      <p:ext uri="{BB962C8B-B14F-4D97-AF65-F5344CB8AC3E}">
        <p14:creationId xmlns:p14="http://schemas.microsoft.com/office/powerpoint/2010/main" val="96149188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Resim 18"/>
          <p:cNvPicPr>
            <a:picLocks noChangeAspect="1"/>
          </p:cNvPicPr>
          <p:nvPr/>
        </p:nvPicPr>
        <p:blipFill>
          <a:blip r:embed="rId2"/>
          <a:stretch>
            <a:fillRect/>
          </a:stretch>
        </p:blipFill>
        <p:spPr>
          <a:xfrm>
            <a:off x="10429577" y="5870947"/>
            <a:ext cx="861735" cy="930490"/>
          </a:xfrm>
          <a:prstGeom prst="rect">
            <a:avLst/>
          </a:prstGeom>
        </p:spPr>
      </p:pic>
      <p:pic>
        <p:nvPicPr>
          <p:cNvPr id="21" name="Resim 20"/>
          <p:cNvPicPr>
            <a:picLocks noChangeAspect="1"/>
          </p:cNvPicPr>
          <p:nvPr/>
        </p:nvPicPr>
        <p:blipFill>
          <a:blip r:embed="rId3"/>
          <a:stretch>
            <a:fillRect/>
          </a:stretch>
        </p:blipFill>
        <p:spPr>
          <a:xfrm>
            <a:off x="1164448" y="6426679"/>
            <a:ext cx="1407488" cy="374758"/>
          </a:xfrm>
          <a:prstGeom prst="rect">
            <a:avLst/>
          </a:prstGeom>
        </p:spPr>
      </p:pic>
      <p:sp>
        <p:nvSpPr>
          <p:cNvPr id="23" name="Dikdörtgen 22"/>
          <p:cNvSpPr/>
          <p:nvPr/>
        </p:nvSpPr>
        <p:spPr>
          <a:xfrm>
            <a:off x="4546433" y="167288"/>
            <a:ext cx="3381055" cy="769441"/>
          </a:xfrm>
          <a:prstGeom prst="rect">
            <a:avLst/>
          </a:prstGeom>
          <a:noFill/>
        </p:spPr>
        <p:txBody>
          <a:bodyPr wrap="none" lIns="91440" tIns="45720" rIns="91440" bIns="45720">
            <a:spAutoFit/>
          </a:bodyPr>
          <a:lstStyle/>
          <a:p>
            <a:pPr algn="ctr"/>
            <a:r>
              <a:rPr lang="tr-TR" sz="4400" b="1" dirty="0">
                <a:ln w="0"/>
                <a:solidFill>
                  <a:srgbClr val="002060"/>
                </a:solidFill>
                <a:effectLst>
                  <a:outerShdw blurRad="38100" dist="19050" dir="2700000" algn="tl" rotWithShape="0">
                    <a:schemeClr val="dk1">
                      <a:alpha val="40000"/>
                    </a:schemeClr>
                  </a:outerShdw>
                </a:effectLst>
              </a:rPr>
              <a:t>AKILLI ŞEHİR </a:t>
            </a:r>
          </a:p>
        </p:txBody>
      </p:sp>
      <p:pic>
        <p:nvPicPr>
          <p:cNvPr id="7" name="Picture 24" descr="çevre ile ilgili görsel sonucu">
            <a:extLst>
              <a:ext uri="{FF2B5EF4-FFF2-40B4-BE49-F238E27FC236}">
                <a16:creationId xmlns:a16="http://schemas.microsoft.com/office/drawing/2014/main" id="{0B7BC450-EE25-4A2A-9668-BB2BAD8F24DB}"/>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731121" y="543207"/>
            <a:ext cx="1762585" cy="13866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2" name="Picture 28" descr="eğitim ile ilgili görsel sonucu">
            <a:extLst>
              <a:ext uri="{FF2B5EF4-FFF2-40B4-BE49-F238E27FC236}">
                <a16:creationId xmlns:a16="http://schemas.microsoft.com/office/drawing/2014/main" id="{14793C68-3068-4A8C-A632-3AA259D1CE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233" y="2156109"/>
            <a:ext cx="1778522" cy="14082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4" name="Picture 4" descr="sağlık görsel ile ilgili görsel sonucu">
            <a:extLst>
              <a:ext uri="{FF2B5EF4-FFF2-40B4-BE49-F238E27FC236}">
                <a16:creationId xmlns:a16="http://schemas.microsoft.com/office/drawing/2014/main" id="{C3A8C405-23F2-4767-A347-3601B4EA8B8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712" r="3" b="3"/>
          <a:stretch/>
        </p:blipFill>
        <p:spPr bwMode="auto">
          <a:xfrm>
            <a:off x="740982" y="4058742"/>
            <a:ext cx="1742864" cy="14558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6" name="Picture 8" descr="finans görsel ile ilgili görsel sonucu">
            <a:extLst>
              <a:ext uri="{FF2B5EF4-FFF2-40B4-BE49-F238E27FC236}">
                <a16:creationId xmlns:a16="http://schemas.microsoft.com/office/drawing/2014/main" id="{69933358-1BB1-4F12-A40D-1137E166F7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78520" y="4044387"/>
            <a:ext cx="1619059" cy="13524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Yuvarlatılmış Dikdörtgen 3"/>
          <p:cNvSpPr/>
          <p:nvPr/>
        </p:nvSpPr>
        <p:spPr>
          <a:xfrm>
            <a:off x="3660057" y="1858497"/>
            <a:ext cx="5153806" cy="1987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latin typeface="Calibri" panose="020F0502020204030204" pitchFamily="34" charset="0"/>
                <a:cs typeface="Calibri" panose="020F0502020204030204" pitchFamily="34" charset="0"/>
              </a:rPr>
              <a:t>ÇÖZÜM MİMARİSİ</a:t>
            </a:r>
          </a:p>
          <a:p>
            <a:pPr algn="ctr"/>
            <a:r>
              <a:rPr lang="tr-TR" sz="2000" b="1" dirty="0">
                <a:latin typeface="Calibri" panose="020F0502020204030204" pitchFamily="34" charset="0"/>
                <a:cs typeface="Calibri" panose="020F0502020204030204" pitchFamily="34" charset="0"/>
              </a:rPr>
              <a:t>‘’FİZİKSEL KATMAN’’</a:t>
            </a:r>
          </a:p>
        </p:txBody>
      </p:sp>
      <p:pic>
        <p:nvPicPr>
          <p:cNvPr id="20" name="Picture 14" descr="İlgili resim">
            <a:extLst>
              <a:ext uri="{FF2B5EF4-FFF2-40B4-BE49-F238E27FC236}">
                <a16:creationId xmlns:a16="http://schemas.microsoft.com/office/drawing/2014/main" id="{FF25057B-6FC4-4747-B992-D0AF5D222E36}"/>
              </a:ext>
            </a:extLst>
          </p:cNvPr>
          <p:cNvPicPr>
            <a:picLocks noGrp="1" noChangeAspect="1" noChangeArrowheads="1"/>
          </p:cNvPicPr>
          <p:nvPr>
            <p:ph sz="half" idx="2"/>
          </p:nvPr>
        </p:nvPicPr>
        <p:blipFill>
          <a:blip r:embed="rId8">
            <a:extLst>
              <a:ext uri="{28A0092B-C50C-407E-A947-70E740481C1C}">
                <a14:useLocalDpi xmlns:a14="http://schemas.microsoft.com/office/drawing/2010/main" val="0"/>
              </a:ext>
            </a:extLst>
          </a:blip>
          <a:srcRect/>
          <a:stretch>
            <a:fillRect/>
          </a:stretch>
        </p:blipFill>
        <p:spPr bwMode="auto">
          <a:xfrm>
            <a:off x="7477562" y="5108420"/>
            <a:ext cx="1826568" cy="13669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7" name="Picture 30" descr="güvenlik ile ilgili görsel sonucu">
            <a:extLst>
              <a:ext uri="{FF2B5EF4-FFF2-40B4-BE49-F238E27FC236}">
                <a16:creationId xmlns:a16="http://schemas.microsoft.com/office/drawing/2014/main" id="{5CC6013D-5ADC-47E7-926C-09A8793C890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58703" y="440822"/>
            <a:ext cx="1803486" cy="13729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9" name="Picture 18" descr="eğlence ve sosyal yaşam ile ilgili görsel sonucu">
            <a:extLst>
              <a:ext uri="{FF2B5EF4-FFF2-40B4-BE49-F238E27FC236}">
                <a16:creationId xmlns:a16="http://schemas.microsoft.com/office/drawing/2014/main" id="{CC8D357E-3763-41FF-85CB-835F8F964AB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7134" y="5122775"/>
            <a:ext cx="1828027" cy="13525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1" name="Picture 20" descr="enerji ile ilgili görsel sonucu">
            <a:extLst>
              <a:ext uri="{FF2B5EF4-FFF2-40B4-BE49-F238E27FC236}">
                <a16:creationId xmlns:a16="http://schemas.microsoft.com/office/drawing/2014/main" id="{EB7DA0FE-C872-4B7B-A41E-26FFC3AA30A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60761" y="5156256"/>
            <a:ext cx="1792866" cy="13866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12"/>
          <a:stretch>
            <a:fillRect/>
          </a:stretch>
        </p:blipFill>
        <p:spPr>
          <a:xfrm>
            <a:off x="9978520" y="2276965"/>
            <a:ext cx="1763851" cy="12932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Dikdörtgen 10"/>
          <p:cNvSpPr/>
          <p:nvPr/>
        </p:nvSpPr>
        <p:spPr>
          <a:xfrm rot="19790732">
            <a:off x="237035" y="450417"/>
            <a:ext cx="871326" cy="338554"/>
          </a:xfrm>
          <a:prstGeom prst="rect">
            <a:avLst/>
          </a:prstGeom>
          <a:solidFill>
            <a:schemeClr val="tx1"/>
          </a:solidFill>
        </p:spPr>
        <p:txBody>
          <a:bodyPr wrap="square" lIns="91440" tIns="45720" rIns="91440" bIns="45720">
            <a:spAutoFit/>
          </a:bodyPr>
          <a:lstStyle/>
          <a:p>
            <a:pPr algn="ctr"/>
            <a:r>
              <a:rPr lang="tr-TR" sz="1600" b="1" cap="none" spc="0" dirty="0">
                <a:ln w="0"/>
                <a:solidFill>
                  <a:srgbClr val="FF0000"/>
                </a:solidFill>
                <a:effectLst>
                  <a:outerShdw blurRad="38100" dist="25400" dir="5400000" algn="ctr" rotWithShape="0">
                    <a:srgbClr val="6E747A">
                      <a:alpha val="43000"/>
                    </a:srgbClr>
                  </a:outerShdw>
                </a:effectLst>
              </a:rPr>
              <a:t>ÇEVRE</a:t>
            </a:r>
          </a:p>
        </p:txBody>
      </p:sp>
      <p:sp>
        <p:nvSpPr>
          <p:cNvPr id="35" name="Dikdörtgen 34"/>
          <p:cNvSpPr/>
          <p:nvPr/>
        </p:nvSpPr>
        <p:spPr>
          <a:xfrm rot="19790732">
            <a:off x="344699" y="2163608"/>
            <a:ext cx="871326" cy="338554"/>
          </a:xfrm>
          <a:prstGeom prst="rect">
            <a:avLst/>
          </a:prstGeom>
          <a:solidFill>
            <a:schemeClr val="tx1"/>
          </a:solidFill>
        </p:spPr>
        <p:txBody>
          <a:bodyPr wrap="square" lIns="91440" tIns="45720" rIns="91440" bIns="45720">
            <a:spAutoFit/>
          </a:bodyPr>
          <a:lstStyle/>
          <a:p>
            <a:pPr algn="ctr"/>
            <a:r>
              <a:rPr lang="tr-TR" sz="1600" b="1" cap="none" spc="0" dirty="0">
                <a:ln w="0"/>
                <a:solidFill>
                  <a:srgbClr val="FF0000"/>
                </a:solidFill>
                <a:effectLst>
                  <a:outerShdw blurRad="38100" dist="25400" dir="5400000" algn="ctr" rotWithShape="0">
                    <a:srgbClr val="6E747A">
                      <a:alpha val="43000"/>
                    </a:srgbClr>
                  </a:outerShdw>
                </a:effectLst>
              </a:rPr>
              <a:t>EĞİTİM</a:t>
            </a:r>
          </a:p>
        </p:txBody>
      </p:sp>
      <p:sp>
        <p:nvSpPr>
          <p:cNvPr id="36" name="Dikdörtgen 35"/>
          <p:cNvSpPr/>
          <p:nvPr/>
        </p:nvSpPr>
        <p:spPr>
          <a:xfrm rot="19790732">
            <a:off x="407406" y="4008289"/>
            <a:ext cx="871326" cy="338554"/>
          </a:xfrm>
          <a:prstGeom prst="rect">
            <a:avLst/>
          </a:prstGeom>
          <a:solidFill>
            <a:schemeClr val="tx1"/>
          </a:solidFill>
        </p:spPr>
        <p:txBody>
          <a:bodyPr wrap="square" lIns="91440" tIns="45720" rIns="91440" bIns="45720">
            <a:spAutoFit/>
          </a:bodyPr>
          <a:lstStyle/>
          <a:p>
            <a:pPr algn="ctr"/>
            <a:r>
              <a:rPr lang="tr-TR" sz="1600" b="1" cap="none" spc="0" dirty="0">
                <a:ln w="0"/>
                <a:solidFill>
                  <a:srgbClr val="FF0000"/>
                </a:solidFill>
                <a:effectLst>
                  <a:outerShdw blurRad="38100" dist="25400" dir="5400000" algn="ctr" rotWithShape="0">
                    <a:srgbClr val="6E747A">
                      <a:alpha val="43000"/>
                    </a:srgbClr>
                  </a:outerShdw>
                </a:effectLst>
              </a:rPr>
              <a:t>SAĞLIK</a:t>
            </a:r>
          </a:p>
        </p:txBody>
      </p:sp>
      <p:sp>
        <p:nvSpPr>
          <p:cNvPr id="37" name="Dikdörtgen 36"/>
          <p:cNvSpPr/>
          <p:nvPr/>
        </p:nvSpPr>
        <p:spPr>
          <a:xfrm rot="19790732">
            <a:off x="2652928" y="5113083"/>
            <a:ext cx="871326" cy="338554"/>
          </a:xfrm>
          <a:prstGeom prst="rect">
            <a:avLst/>
          </a:prstGeom>
          <a:solidFill>
            <a:schemeClr val="tx1"/>
          </a:solidFill>
        </p:spPr>
        <p:txBody>
          <a:bodyPr wrap="square" lIns="91440" tIns="45720" rIns="91440" bIns="45720">
            <a:spAutoFit/>
          </a:bodyPr>
          <a:lstStyle/>
          <a:p>
            <a:pPr algn="ctr"/>
            <a:r>
              <a:rPr lang="tr-TR" sz="1600" b="1" cap="none" spc="0" dirty="0">
                <a:ln w="0"/>
                <a:solidFill>
                  <a:srgbClr val="FF0000"/>
                </a:solidFill>
                <a:effectLst>
                  <a:outerShdw blurRad="38100" dist="25400" dir="5400000" algn="ctr" rotWithShape="0">
                    <a:srgbClr val="6E747A">
                      <a:alpha val="43000"/>
                    </a:srgbClr>
                  </a:outerShdw>
                </a:effectLst>
              </a:rPr>
              <a:t>ENERJİ</a:t>
            </a:r>
          </a:p>
        </p:txBody>
      </p:sp>
      <p:sp>
        <p:nvSpPr>
          <p:cNvPr id="39" name="Dikdörtgen 38"/>
          <p:cNvSpPr/>
          <p:nvPr/>
        </p:nvSpPr>
        <p:spPr>
          <a:xfrm rot="19790732">
            <a:off x="4739859" y="5087710"/>
            <a:ext cx="1355716" cy="307777"/>
          </a:xfrm>
          <a:prstGeom prst="rect">
            <a:avLst/>
          </a:prstGeom>
          <a:solidFill>
            <a:schemeClr val="tx1"/>
          </a:solidFill>
        </p:spPr>
        <p:txBody>
          <a:bodyPr wrap="square" lIns="91440" tIns="45720" rIns="91440" bIns="45720">
            <a:spAutoFit/>
          </a:bodyPr>
          <a:lstStyle/>
          <a:p>
            <a:pPr algn="ctr"/>
            <a:r>
              <a:rPr lang="tr-TR" sz="1400" b="1" cap="none" spc="0" dirty="0">
                <a:ln w="0"/>
                <a:solidFill>
                  <a:srgbClr val="FF0000"/>
                </a:solidFill>
                <a:effectLst>
                  <a:outerShdw blurRad="38100" dist="25400" dir="5400000" algn="ctr" rotWithShape="0">
                    <a:srgbClr val="6E747A">
                      <a:alpha val="43000"/>
                    </a:srgbClr>
                  </a:outerShdw>
                </a:effectLst>
              </a:rPr>
              <a:t>MULTİMEDYA</a:t>
            </a:r>
          </a:p>
        </p:txBody>
      </p:sp>
      <p:sp>
        <p:nvSpPr>
          <p:cNvPr id="40" name="Dikdörtgen 39"/>
          <p:cNvSpPr/>
          <p:nvPr/>
        </p:nvSpPr>
        <p:spPr>
          <a:xfrm rot="19790732">
            <a:off x="7103739" y="4876761"/>
            <a:ext cx="1355716" cy="523220"/>
          </a:xfrm>
          <a:prstGeom prst="rect">
            <a:avLst/>
          </a:prstGeom>
          <a:solidFill>
            <a:schemeClr val="tx1"/>
          </a:solidFill>
        </p:spPr>
        <p:txBody>
          <a:bodyPr wrap="square" lIns="91440" tIns="45720" rIns="91440" bIns="45720">
            <a:spAutoFit/>
          </a:bodyPr>
          <a:lstStyle/>
          <a:p>
            <a:pPr algn="ctr"/>
            <a:r>
              <a:rPr lang="tr-TR" sz="1400" b="1" cap="none" spc="0" dirty="0">
                <a:ln w="0"/>
                <a:solidFill>
                  <a:srgbClr val="FF0000"/>
                </a:solidFill>
                <a:effectLst>
                  <a:outerShdw blurRad="38100" dist="25400" dir="5400000" algn="ctr" rotWithShape="0">
                    <a:srgbClr val="6E747A">
                      <a:alpha val="43000"/>
                    </a:srgbClr>
                  </a:outerShdw>
                </a:effectLst>
              </a:rPr>
              <a:t>ULAŞIM VE LOJİSTİK</a:t>
            </a:r>
          </a:p>
        </p:txBody>
      </p:sp>
      <p:sp>
        <p:nvSpPr>
          <p:cNvPr id="41" name="Dikdörtgen 40"/>
          <p:cNvSpPr/>
          <p:nvPr/>
        </p:nvSpPr>
        <p:spPr>
          <a:xfrm rot="19790732">
            <a:off x="9646351" y="3937631"/>
            <a:ext cx="871326" cy="338554"/>
          </a:xfrm>
          <a:prstGeom prst="rect">
            <a:avLst/>
          </a:prstGeom>
          <a:solidFill>
            <a:schemeClr val="tx1"/>
          </a:solidFill>
        </p:spPr>
        <p:txBody>
          <a:bodyPr wrap="square" lIns="91440" tIns="45720" rIns="91440" bIns="45720">
            <a:spAutoFit/>
          </a:bodyPr>
          <a:lstStyle/>
          <a:p>
            <a:pPr algn="ctr"/>
            <a:r>
              <a:rPr lang="tr-TR" sz="1600" b="1" cap="none" spc="0" dirty="0">
                <a:ln w="0"/>
                <a:solidFill>
                  <a:srgbClr val="FF0000"/>
                </a:solidFill>
                <a:effectLst>
                  <a:outerShdw blurRad="38100" dist="25400" dir="5400000" algn="ctr" rotWithShape="0">
                    <a:srgbClr val="6E747A">
                      <a:alpha val="43000"/>
                    </a:srgbClr>
                  </a:outerShdw>
                </a:effectLst>
              </a:rPr>
              <a:t>FİNANS</a:t>
            </a:r>
          </a:p>
        </p:txBody>
      </p:sp>
      <p:sp>
        <p:nvSpPr>
          <p:cNvPr id="42" name="Dikdörtgen 41"/>
          <p:cNvSpPr/>
          <p:nvPr/>
        </p:nvSpPr>
        <p:spPr>
          <a:xfrm rot="19790732">
            <a:off x="9646350" y="2202361"/>
            <a:ext cx="871326" cy="338554"/>
          </a:xfrm>
          <a:prstGeom prst="rect">
            <a:avLst/>
          </a:prstGeom>
          <a:solidFill>
            <a:schemeClr val="tx1"/>
          </a:solidFill>
        </p:spPr>
        <p:txBody>
          <a:bodyPr wrap="square" lIns="91440" tIns="45720" rIns="91440" bIns="45720">
            <a:spAutoFit/>
          </a:bodyPr>
          <a:lstStyle/>
          <a:p>
            <a:pPr algn="ctr"/>
            <a:r>
              <a:rPr lang="tr-TR" sz="1600" b="1" cap="none" spc="0" dirty="0">
                <a:ln w="0"/>
                <a:solidFill>
                  <a:srgbClr val="FF0000"/>
                </a:solidFill>
                <a:effectLst>
                  <a:outerShdw blurRad="38100" dist="25400" dir="5400000" algn="ctr" rotWithShape="0">
                    <a:srgbClr val="6E747A">
                      <a:alpha val="43000"/>
                    </a:srgbClr>
                  </a:outerShdw>
                </a:effectLst>
              </a:rPr>
              <a:t>SPOR</a:t>
            </a:r>
          </a:p>
        </p:txBody>
      </p:sp>
      <p:sp>
        <p:nvSpPr>
          <p:cNvPr id="43" name="Dikdörtgen 42"/>
          <p:cNvSpPr/>
          <p:nvPr/>
        </p:nvSpPr>
        <p:spPr>
          <a:xfrm rot="19790732">
            <a:off x="9547929" y="414752"/>
            <a:ext cx="1068168" cy="307777"/>
          </a:xfrm>
          <a:prstGeom prst="rect">
            <a:avLst/>
          </a:prstGeom>
          <a:solidFill>
            <a:schemeClr val="tx1"/>
          </a:solidFill>
        </p:spPr>
        <p:txBody>
          <a:bodyPr wrap="square" lIns="91440" tIns="45720" rIns="91440" bIns="45720">
            <a:spAutoFit/>
          </a:bodyPr>
          <a:lstStyle/>
          <a:p>
            <a:pPr algn="ctr"/>
            <a:r>
              <a:rPr lang="tr-TR" sz="1400" b="1" cap="none" spc="0" dirty="0">
                <a:ln w="0"/>
                <a:solidFill>
                  <a:srgbClr val="FF0000"/>
                </a:solidFill>
                <a:effectLst>
                  <a:outerShdw blurRad="38100" dist="25400" dir="5400000" algn="ctr" rotWithShape="0">
                    <a:srgbClr val="6E747A">
                      <a:alpha val="43000"/>
                    </a:srgbClr>
                  </a:outerShdw>
                </a:effectLst>
              </a:rPr>
              <a:t>GÜVENLİK</a:t>
            </a:r>
          </a:p>
        </p:txBody>
      </p:sp>
    </p:spTree>
    <p:extLst>
      <p:ext uri="{BB962C8B-B14F-4D97-AF65-F5344CB8AC3E}">
        <p14:creationId xmlns:p14="http://schemas.microsoft.com/office/powerpoint/2010/main" val="905446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Resim 18"/>
          <p:cNvPicPr>
            <a:picLocks noChangeAspect="1"/>
          </p:cNvPicPr>
          <p:nvPr/>
        </p:nvPicPr>
        <p:blipFill>
          <a:blip r:embed="rId2"/>
          <a:stretch>
            <a:fillRect/>
          </a:stretch>
        </p:blipFill>
        <p:spPr>
          <a:xfrm>
            <a:off x="10466915" y="5791201"/>
            <a:ext cx="861735" cy="930490"/>
          </a:xfrm>
          <a:prstGeom prst="rect">
            <a:avLst/>
          </a:prstGeom>
        </p:spPr>
      </p:pic>
      <p:pic>
        <p:nvPicPr>
          <p:cNvPr id="21" name="Resim 20"/>
          <p:cNvPicPr>
            <a:picLocks noChangeAspect="1"/>
          </p:cNvPicPr>
          <p:nvPr/>
        </p:nvPicPr>
        <p:blipFill>
          <a:blip r:embed="rId3"/>
          <a:stretch>
            <a:fillRect/>
          </a:stretch>
        </p:blipFill>
        <p:spPr>
          <a:xfrm>
            <a:off x="1142805" y="6483242"/>
            <a:ext cx="1407488" cy="374758"/>
          </a:xfrm>
          <a:prstGeom prst="rect">
            <a:avLst/>
          </a:prstGeom>
        </p:spPr>
      </p:pic>
      <p:sp>
        <p:nvSpPr>
          <p:cNvPr id="7" name="Yuvarlatılmış Dikdörtgen 6"/>
          <p:cNvSpPr/>
          <p:nvPr/>
        </p:nvSpPr>
        <p:spPr>
          <a:xfrm>
            <a:off x="7350313" y="398115"/>
            <a:ext cx="4087155" cy="1341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latin typeface="Calibri" panose="020F0502020204030204" pitchFamily="34" charset="0"/>
                <a:cs typeface="Calibri" panose="020F0502020204030204" pitchFamily="34" charset="0"/>
              </a:rPr>
              <a:t>ÇÖZÜM MİMARİSİ</a:t>
            </a:r>
          </a:p>
          <a:p>
            <a:pPr algn="ctr"/>
            <a:r>
              <a:rPr lang="tr-TR" sz="2000" b="1" dirty="0">
                <a:latin typeface="Calibri" panose="020F0502020204030204" pitchFamily="34" charset="0"/>
                <a:cs typeface="Calibri" panose="020F0502020204030204" pitchFamily="34" charset="0"/>
              </a:rPr>
              <a:t>‘’VERİ VE UYGULAMA HİZMET KATMANLARI ’’</a:t>
            </a:r>
          </a:p>
        </p:txBody>
      </p:sp>
      <p:sp>
        <p:nvSpPr>
          <p:cNvPr id="4" name="Dikdörtgen 3"/>
          <p:cNvSpPr/>
          <p:nvPr/>
        </p:nvSpPr>
        <p:spPr>
          <a:xfrm>
            <a:off x="9197275" y="1989669"/>
            <a:ext cx="3078899" cy="4093428"/>
          </a:xfrm>
          <a:prstGeom prst="rect">
            <a:avLst/>
          </a:prstGeom>
        </p:spPr>
        <p:txBody>
          <a:bodyPr wrap="square">
            <a:spAutoFit/>
          </a:bodyPr>
          <a:lstStyle/>
          <a:p>
            <a:r>
              <a:rPr lang="tr-TR" sz="2000" i="1" dirty="0">
                <a:latin typeface="Calibri" panose="020F0502020204030204" pitchFamily="34" charset="0"/>
                <a:cs typeface="Calibri" panose="020F0502020204030204" pitchFamily="34" charset="0"/>
              </a:rPr>
              <a:t>Veri </a:t>
            </a:r>
            <a:r>
              <a:rPr lang="tr-TR" sz="2000" i="1" dirty="0" err="1">
                <a:latin typeface="Calibri" panose="020F0502020204030204" pitchFamily="34" charset="0"/>
                <a:cs typeface="Calibri" panose="020F0502020204030204" pitchFamily="34" charset="0"/>
              </a:rPr>
              <a:t>katmanı,mantıksal</a:t>
            </a:r>
            <a:r>
              <a:rPr lang="tr-TR" sz="2000" i="1" dirty="0">
                <a:latin typeface="Calibri" panose="020F0502020204030204" pitchFamily="34" charset="0"/>
                <a:cs typeface="Calibri" panose="020F0502020204030204" pitchFamily="34" charset="0"/>
              </a:rPr>
              <a:t> ağ ayırma ve ağ dilimleme kullanarak tüm sektörler için ortak bağlantı ve ağ işlevlerini sağlıyor. Uygulama ve hizmet katmanı bileşenleri de kullanıcıların her türlü erişim ara yüzüyle veya cep telefonlarıyla kullanılmak üzere tasarlanmış uygulama yazılımlarını içeriyor.</a:t>
            </a:r>
          </a:p>
        </p:txBody>
      </p:sp>
      <p:pic>
        <p:nvPicPr>
          <p:cNvPr id="62" name="Resim 61"/>
          <p:cNvPicPr>
            <a:picLocks noChangeAspect="1"/>
          </p:cNvPicPr>
          <p:nvPr/>
        </p:nvPicPr>
        <p:blipFill>
          <a:blip r:embed="rId2"/>
          <a:stretch>
            <a:fillRect/>
          </a:stretch>
        </p:blipFill>
        <p:spPr>
          <a:xfrm>
            <a:off x="10466915" y="5791201"/>
            <a:ext cx="861735" cy="930490"/>
          </a:xfrm>
          <a:prstGeom prst="rect">
            <a:avLst/>
          </a:prstGeom>
        </p:spPr>
      </p:pic>
      <p:pic>
        <p:nvPicPr>
          <p:cNvPr id="63" name="Resim 62"/>
          <p:cNvPicPr>
            <a:picLocks noChangeAspect="1"/>
          </p:cNvPicPr>
          <p:nvPr/>
        </p:nvPicPr>
        <p:blipFill>
          <a:blip r:embed="rId3"/>
          <a:stretch>
            <a:fillRect/>
          </a:stretch>
        </p:blipFill>
        <p:spPr>
          <a:xfrm>
            <a:off x="1142805" y="6483242"/>
            <a:ext cx="1407488" cy="374758"/>
          </a:xfrm>
          <a:prstGeom prst="rect">
            <a:avLst/>
          </a:prstGeom>
        </p:spPr>
      </p:pic>
      <p:sp>
        <p:nvSpPr>
          <p:cNvPr id="64" name="Dikdörtgen 63"/>
          <p:cNvSpPr/>
          <p:nvPr/>
        </p:nvSpPr>
        <p:spPr>
          <a:xfrm>
            <a:off x="4099102" y="-63061"/>
            <a:ext cx="3381055" cy="769441"/>
          </a:xfrm>
          <a:prstGeom prst="rect">
            <a:avLst/>
          </a:prstGeom>
          <a:noFill/>
        </p:spPr>
        <p:txBody>
          <a:bodyPr wrap="none" lIns="91440" tIns="45720" rIns="91440" bIns="45720">
            <a:spAutoFit/>
          </a:bodyPr>
          <a:lstStyle/>
          <a:p>
            <a:pPr algn="ctr"/>
            <a:r>
              <a:rPr lang="tr-TR" sz="4400" b="1" dirty="0">
                <a:ln w="0"/>
                <a:solidFill>
                  <a:srgbClr val="002060"/>
                </a:solidFill>
                <a:effectLst>
                  <a:outerShdw blurRad="38100" dist="19050" dir="2700000" algn="tl" rotWithShape="0">
                    <a:schemeClr val="dk1">
                      <a:alpha val="40000"/>
                    </a:schemeClr>
                  </a:outerShdw>
                </a:effectLst>
              </a:rPr>
              <a:t>AKILLI ŞEHİR </a:t>
            </a:r>
          </a:p>
        </p:txBody>
      </p:sp>
      <p:pic>
        <p:nvPicPr>
          <p:cNvPr id="65" name="Resim 64"/>
          <p:cNvPicPr>
            <a:picLocks noChangeAspect="1"/>
          </p:cNvPicPr>
          <p:nvPr/>
        </p:nvPicPr>
        <p:blipFill>
          <a:blip r:embed="rId4"/>
          <a:stretch>
            <a:fillRect/>
          </a:stretch>
        </p:blipFill>
        <p:spPr>
          <a:xfrm>
            <a:off x="1099974" y="966521"/>
            <a:ext cx="1056958" cy="727596"/>
          </a:xfrm>
          <a:prstGeom prst="ellipse">
            <a:avLst/>
          </a:prstGeom>
          <a:ln>
            <a:noFill/>
          </a:ln>
          <a:effectLst>
            <a:softEdge rad="112500"/>
          </a:effectLst>
        </p:spPr>
      </p:pic>
      <p:pic>
        <p:nvPicPr>
          <p:cNvPr id="66" name="Resim 65"/>
          <p:cNvPicPr>
            <a:picLocks noChangeAspect="1"/>
          </p:cNvPicPr>
          <p:nvPr/>
        </p:nvPicPr>
        <p:blipFill>
          <a:blip r:embed="rId5"/>
          <a:stretch>
            <a:fillRect/>
          </a:stretch>
        </p:blipFill>
        <p:spPr>
          <a:xfrm>
            <a:off x="1061748" y="2223744"/>
            <a:ext cx="1079893" cy="739301"/>
          </a:xfrm>
          <a:prstGeom prst="ellipse">
            <a:avLst/>
          </a:prstGeom>
          <a:ln>
            <a:noFill/>
          </a:ln>
          <a:effectLst>
            <a:softEdge rad="112500"/>
          </a:effectLst>
        </p:spPr>
      </p:pic>
      <p:sp>
        <p:nvSpPr>
          <p:cNvPr id="67" name="Metin kutusu 66"/>
          <p:cNvSpPr txBox="1"/>
          <p:nvPr/>
        </p:nvSpPr>
        <p:spPr>
          <a:xfrm>
            <a:off x="1366756" y="2778328"/>
            <a:ext cx="476471" cy="235016"/>
          </a:xfrm>
          <a:prstGeom prst="rect">
            <a:avLst/>
          </a:prstGeom>
          <a:noFill/>
        </p:spPr>
        <p:txBody>
          <a:bodyPr wrap="none" rtlCol="0">
            <a:spAutoFit/>
          </a:bodyPr>
          <a:lstStyle/>
          <a:p>
            <a:r>
              <a:rPr lang="tr-TR" sz="1100" b="1" dirty="0">
                <a:solidFill>
                  <a:srgbClr val="FF0000"/>
                </a:solidFill>
              </a:rPr>
              <a:t>ENERJİ</a:t>
            </a:r>
          </a:p>
        </p:txBody>
      </p:sp>
      <p:pic>
        <p:nvPicPr>
          <p:cNvPr id="68" name="Resim 67"/>
          <p:cNvPicPr>
            <a:picLocks noChangeAspect="1"/>
          </p:cNvPicPr>
          <p:nvPr/>
        </p:nvPicPr>
        <p:blipFill>
          <a:blip r:embed="rId6"/>
          <a:stretch>
            <a:fillRect/>
          </a:stretch>
        </p:blipFill>
        <p:spPr>
          <a:xfrm>
            <a:off x="1112147" y="3190058"/>
            <a:ext cx="1079894" cy="767537"/>
          </a:xfrm>
          <a:prstGeom prst="ellipse">
            <a:avLst/>
          </a:prstGeom>
          <a:ln>
            <a:noFill/>
          </a:ln>
          <a:effectLst>
            <a:softEdge rad="112500"/>
          </a:effectLst>
        </p:spPr>
      </p:pic>
      <p:sp>
        <p:nvSpPr>
          <p:cNvPr id="69" name="Metin kutusu 68"/>
          <p:cNvSpPr txBox="1"/>
          <p:nvPr/>
        </p:nvSpPr>
        <p:spPr>
          <a:xfrm>
            <a:off x="1351989" y="3744591"/>
            <a:ext cx="513407" cy="235016"/>
          </a:xfrm>
          <a:prstGeom prst="rect">
            <a:avLst/>
          </a:prstGeom>
          <a:noFill/>
        </p:spPr>
        <p:txBody>
          <a:bodyPr wrap="none" rtlCol="0">
            <a:spAutoFit/>
          </a:bodyPr>
          <a:lstStyle/>
          <a:p>
            <a:r>
              <a:rPr lang="tr-TR" sz="1100" b="1" dirty="0">
                <a:solidFill>
                  <a:srgbClr val="FF0000"/>
                </a:solidFill>
              </a:rPr>
              <a:t>FİNANS</a:t>
            </a:r>
          </a:p>
        </p:txBody>
      </p:sp>
      <p:pic>
        <p:nvPicPr>
          <p:cNvPr id="70" name="Resim 69"/>
          <p:cNvPicPr>
            <a:picLocks noChangeAspect="1"/>
          </p:cNvPicPr>
          <p:nvPr/>
        </p:nvPicPr>
        <p:blipFill>
          <a:blip r:embed="rId7"/>
          <a:stretch>
            <a:fillRect/>
          </a:stretch>
        </p:blipFill>
        <p:spPr>
          <a:xfrm>
            <a:off x="1061746" y="4270863"/>
            <a:ext cx="1071864" cy="785237"/>
          </a:xfrm>
          <a:prstGeom prst="ellipse">
            <a:avLst/>
          </a:prstGeom>
          <a:ln>
            <a:noFill/>
          </a:ln>
          <a:effectLst>
            <a:softEdge rad="112500"/>
          </a:effectLst>
        </p:spPr>
      </p:pic>
      <p:sp>
        <p:nvSpPr>
          <p:cNvPr id="71" name="Metin kutusu 70"/>
          <p:cNvSpPr txBox="1"/>
          <p:nvPr/>
        </p:nvSpPr>
        <p:spPr>
          <a:xfrm>
            <a:off x="1355742" y="4857169"/>
            <a:ext cx="461961" cy="235016"/>
          </a:xfrm>
          <a:prstGeom prst="rect">
            <a:avLst/>
          </a:prstGeom>
          <a:noFill/>
        </p:spPr>
        <p:txBody>
          <a:bodyPr wrap="none" rtlCol="0">
            <a:spAutoFit/>
          </a:bodyPr>
          <a:lstStyle/>
          <a:p>
            <a:r>
              <a:rPr lang="tr-TR" sz="1100" b="1" dirty="0">
                <a:solidFill>
                  <a:srgbClr val="FF0000"/>
                </a:solidFill>
              </a:rPr>
              <a:t>ÇEVRE</a:t>
            </a:r>
          </a:p>
        </p:txBody>
      </p:sp>
      <p:pic>
        <p:nvPicPr>
          <p:cNvPr id="72" name="Resim 71"/>
          <p:cNvPicPr>
            <a:picLocks noChangeAspect="1"/>
          </p:cNvPicPr>
          <p:nvPr/>
        </p:nvPicPr>
        <p:blipFill>
          <a:blip r:embed="rId8"/>
          <a:stretch>
            <a:fillRect/>
          </a:stretch>
        </p:blipFill>
        <p:spPr>
          <a:xfrm>
            <a:off x="2552494" y="4270863"/>
            <a:ext cx="1059070" cy="831699"/>
          </a:xfrm>
          <a:prstGeom prst="ellipse">
            <a:avLst/>
          </a:prstGeom>
          <a:ln>
            <a:noFill/>
          </a:ln>
          <a:effectLst>
            <a:softEdge rad="112500"/>
          </a:effectLst>
        </p:spPr>
      </p:pic>
      <p:sp>
        <p:nvSpPr>
          <p:cNvPr id="73" name="Metin kutusu 72"/>
          <p:cNvSpPr txBox="1"/>
          <p:nvPr/>
        </p:nvSpPr>
        <p:spPr>
          <a:xfrm>
            <a:off x="2427607" y="4932586"/>
            <a:ext cx="1308844" cy="235016"/>
          </a:xfrm>
          <a:prstGeom prst="rect">
            <a:avLst/>
          </a:prstGeom>
          <a:noFill/>
        </p:spPr>
        <p:txBody>
          <a:bodyPr wrap="none" rtlCol="0">
            <a:spAutoFit/>
          </a:bodyPr>
          <a:lstStyle/>
          <a:p>
            <a:r>
              <a:rPr lang="tr-TR" sz="1100" b="1" dirty="0">
                <a:solidFill>
                  <a:srgbClr val="FF0000"/>
                </a:solidFill>
              </a:rPr>
              <a:t>ULAŞTIRMA VE LOJİSTİK</a:t>
            </a:r>
          </a:p>
        </p:txBody>
      </p:sp>
      <p:pic>
        <p:nvPicPr>
          <p:cNvPr id="74" name="Resim 73"/>
          <p:cNvPicPr>
            <a:picLocks noChangeAspect="1"/>
          </p:cNvPicPr>
          <p:nvPr/>
        </p:nvPicPr>
        <p:blipFill>
          <a:blip r:embed="rId9"/>
          <a:stretch>
            <a:fillRect/>
          </a:stretch>
        </p:blipFill>
        <p:spPr>
          <a:xfrm>
            <a:off x="2541728" y="981831"/>
            <a:ext cx="1085297" cy="757633"/>
          </a:xfrm>
          <a:prstGeom prst="ellipse">
            <a:avLst/>
          </a:prstGeom>
          <a:ln>
            <a:noFill/>
          </a:ln>
          <a:effectLst>
            <a:softEdge rad="112500"/>
          </a:effectLst>
        </p:spPr>
      </p:pic>
      <p:sp>
        <p:nvSpPr>
          <p:cNvPr id="75" name="Metin kutusu 74"/>
          <p:cNvSpPr txBox="1"/>
          <p:nvPr/>
        </p:nvSpPr>
        <p:spPr>
          <a:xfrm>
            <a:off x="2866017" y="1528152"/>
            <a:ext cx="414472" cy="235016"/>
          </a:xfrm>
          <a:prstGeom prst="rect">
            <a:avLst/>
          </a:prstGeom>
          <a:noFill/>
        </p:spPr>
        <p:txBody>
          <a:bodyPr wrap="none" rtlCol="0">
            <a:spAutoFit/>
          </a:bodyPr>
          <a:lstStyle/>
          <a:p>
            <a:r>
              <a:rPr lang="tr-TR" sz="1100" b="1" dirty="0">
                <a:solidFill>
                  <a:srgbClr val="FF0000"/>
                </a:solidFill>
              </a:rPr>
              <a:t>SPOR</a:t>
            </a:r>
          </a:p>
        </p:txBody>
      </p:sp>
      <p:pic>
        <p:nvPicPr>
          <p:cNvPr id="76" name="Resim 75"/>
          <p:cNvPicPr>
            <a:picLocks noChangeAspect="1"/>
          </p:cNvPicPr>
          <p:nvPr/>
        </p:nvPicPr>
        <p:blipFill>
          <a:blip r:embed="rId10"/>
          <a:stretch>
            <a:fillRect/>
          </a:stretch>
        </p:blipFill>
        <p:spPr>
          <a:xfrm>
            <a:off x="2563507" y="2174907"/>
            <a:ext cx="1081493" cy="727505"/>
          </a:xfrm>
          <a:prstGeom prst="ellipse">
            <a:avLst/>
          </a:prstGeom>
          <a:ln>
            <a:noFill/>
          </a:ln>
          <a:effectLst>
            <a:softEdge rad="112500"/>
          </a:effectLst>
        </p:spPr>
      </p:pic>
      <p:sp>
        <p:nvSpPr>
          <p:cNvPr id="77" name="Metin kutusu 76"/>
          <p:cNvSpPr txBox="1"/>
          <p:nvPr/>
        </p:nvSpPr>
        <p:spPr>
          <a:xfrm>
            <a:off x="2701401" y="2705751"/>
            <a:ext cx="645320" cy="235016"/>
          </a:xfrm>
          <a:prstGeom prst="rect">
            <a:avLst/>
          </a:prstGeom>
          <a:noFill/>
        </p:spPr>
        <p:txBody>
          <a:bodyPr wrap="none" rtlCol="0">
            <a:spAutoFit/>
          </a:bodyPr>
          <a:lstStyle/>
          <a:p>
            <a:r>
              <a:rPr lang="tr-TR" sz="1100" b="1" dirty="0">
                <a:solidFill>
                  <a:srgbClr val="FF0000"/>
                </a:solidFill>
              </a:rPr>
              <a:t>GÜVENLİK</a:t>
            </a:r>
          </a:p>
        </p:txBody>
      </p:sp>
      <p:pic>
        <p:nvPicPr>
          <p:cNvPr id="78" name="Resim 77"/>
          <p:cNvPicPr>
            <a:picLocks noChangeAspect="1"/>
          </p:cNvPicPr>
          <p:nvPr/>
        </p:nvPicPr>
        <p:blipFill>
          <a:blip r:embed="rId11"/>
          <a:stretch>
            <a:fillRect/>
          </a:stretch>
        </p:blipFill>
        <p:spPr>
          <a:xfrm>
            <a:off x="2507124" y="3201657"/>
            <a:ext cx="1137877" cy="695031"/>
          </a:xfrm>
          <a:prstGeom prst="ellipse">
            <a:avLst/>
          </a:prstGeom>
          <a:ln>
            <a:noFill/>
          </a:ln>
          <a:effectLst>
            <a:softEdge rad="112500"/>
          </a:effectLst>
        </p:spPr>
      </p:pic>
      <p:sp>
        <p:nvSpPr>
          <p:cNvPr id="79" name="Metin kutusu 78"/>
          <p:cNvSpPr txBox="1"/>
          <p:nvPr/>
        </p:nvSpPr>
        <p:spPr>
          <a:xfrm>
            <a:off x="2701401" y="3685376"/>
            <a:ext cx="827360" cy="235016"/>
          </a:xfrm>
          <a:prstGeom prst="rect">
            <a:avLst/>
          </a:prstGeom>
          <a:noFill/>
        </p:spPr>
        <p:txBody>
          <a:bodyPr wrap="none" rtlCol="0">
            <a:spAutoFit/>
          </a:bodyPr>
          <a:lstStyle/>
          <a:p>
            <a:r>
              <a:rPr lang="tr-TR" sz="1100" b="1" dirty="0">
                <a:solidFill>
                  <a:srgbClr val="FF0000"/>
                </a:solidFill>
              </a:rPr>
              <a:t>MULTİMEDYA</a:t>
            </a:r>
          </a:p>
        </p:txBody>
      </p:sp>
      <p:sp>
        <p:nvSpPr>
          <p:cNvPr id="80" name="Metin kutusu 79"/>
          <p:cNvSpPr txBox="1"/>
          <p:nvPr/>
        </p:nvSpPr>
        <p:spPr>
          <a:xfrm>
            <a:off x="1390441" y="1570980"/>
            <a:ext cx="493620" cy="235016"/>
          </a:xfrm>
          <a:prstGeom prst="rect">
            <a:avLst/>
          </a:prstGeom>
          <a:noFill/>
        </p:spPr>
        <p:txBody>
          <a:bodyPr wrap="none" rtlCol="0">
            <a:spAutoFit/>
          </a:bodyPr>
          <a:lstStyle/>
          <a:p>
            <a:r>
              <a:rPr lang="tr-TR" sz="1100" b="1" dirty="0">
                <a:solidFill>
                  <a:srgbClr val="FF0000"/>
                </a:solidFill>
              </a:rPr>
              <a:t>SAĞLIK</a:t>
            </a:r>
          </a:p>
        </p:txBody>
      </p:sp>
      <p:sp>
        <p:nvSpPr>
          <p:cNvPr id="81" name="Dikdörtgen 80"/>
          <p:cNvSpPr/>
          <p:nvPr/>
        </p:nvSpPr>
        <p:spPr>
          <a:xfrm>
            <a:off x="726555" y="933858"/>
            <a:ext cx="3074304" cy="4814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cxnSp>
        <p:nvCxnSpPr>
          <p:cNvPr id="82" name="Dirsek Bağlayıcısı 81"/>
          <p:cNvCxnSpPr>
            <a:endCxn id="78" idx="2"/>
          </p:cNvCxnSpPr>
          <p:nvPr/>
        </p:nvCxnSpPr>
        <p:spPr>
          <a:xfrm>
            <a:off x="2340949" y="3549172"/>
            <a:ext cx="166175" cy="1"/>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3" name="Düz Bağlayıcı 82"/>
          <p:cNvCxnSpPr>
            <a:endCxn id="100" idx="0"/>
          </p:cNvCxnSpPr>
          <p:nvPr/>
        </p:nvCxnSpPr>
        <p:spPr>
          <a:xfrm flipH="1">
            <a:off x="2329100" y="1330319"/>
            <a:ext cx="5077" cy="3883126"/>
          </a:xfrm>
          <a:prstGeom prst="line">
            <a:avLst/>
          </a:prstGeom>
          <a:ln w="25400" cmpd="sng"/>
        </p:spPr>
        <p:style>
          <a:lnRef idx="1">
            <a:schemeClr val="accent1"/>
          </a:lnRef>
          <a:fillRef idx="0">
            <a:schemeClr val="accent1"/>
          </a:fillRef>
          <a:effectRef idx="0">
            <a:schemeClr val="accent1"/>
          </a:effectRef>
          <a:fontRef idx="minor">
            <a:schemeClr val="tx1"/>
          </a:fontRef>
        </p:style>
      </p:cxnSp>
      <p:cxnSp>
        <p:nvCxnSpPr>
          <p:cNvPr id="84" name="Dirsek Bağlayıcısı 83"/>
          <p:cNvCxnSpPr/>
          <p:nvPr/>
        </p:nvCxnSpPr>
        <p:spPr>
          <a:xfrm>
            <a:off x="2349533" y="4660209"/>
            <a:ext cx="166175" cy="1"/>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5" name="Dirsek Bağlayıcısı 84"/>
          <p:cNvCxnSpPr/>
          <p:nvPr/>
        </p:nvCxnSpPr>
        <p:spPr>
          <a:xfrm>
            <a:off x="2334176" y="2534790"/>
            <a:ext cx="166175" cy="1"/>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6" name="Düz Ok Bağlayıcısı 85"/>
          <p:cNvCxnSpPr/>
          <p:nvPr/>
        </p:nvCxnSpPr>
        <p:spPr>
          <a:xfrm flipH="1">
            <a:off x="2158746" y="4660209"/>
            <a:ext cx="17543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7" name="Düz Ok Bağlayıcısı 86"/>
          <p:cNvCxnSpPr/>
          <p:nvPr/>
        </p:nvCxnSpPr>
        <p:spPr>
          <a:xfrm flipH="1">
            <a:off x="2192041" y="3549070"/>
            <a:ext cx="17543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8" name="Düz Ok Bağlayıcısı 87"/>
          <p:cNvCxnSpPr/>
          <p:nvPr/>
        </p:nvCxnSpPr>
        <p:spPr>
          <a:xfrm flipH="1">
            <a:off x="2158746" y="2536829"/>
            <a:ext cx="17543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9" name="Dirsek Bağlayıcısı 88"/>
          <p:cNvCxnSpPr/>
          <p:nvPr/>
        </p:nvCxnSpPr>
        <p:spPr>
          <a:xfrm>
            <a:off x="2332539" y="1333571"/>
            <a:ext cx="166175" cy="1"/>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0" name="Düz Ok Bağlayıcısı 89"/>
          <p:cNvCxnSpPr/>
          <p:nvPr/>
        </p:nvCxnSpPr>
        <p:spPr>
          <a:xfrm flipH="1">
            <a:off x="2157109" y="1333471"/>
            <a:ext cx="17543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1" name="Düz Ok Bağlayıcısı 90"/>
          <p:cNvCxnSpPr/>
          <p:nvPr/>
        </p:nvCxnSpPr>
        <p:spPr>
          <a:xfrm>
            <a:off x="1618640" y="1804216"/>
            <a:ext cx="0" cy="36891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Düz Ok Bağlayıcısı 91"/>
          <p:cNvCxnSpPr/>
          <p:nvPr/>
        </p:nvCxnSpPr>
        <p:spPr>
          <a:xfrm flipH="1">
            <a:off x="1604992" y="2939646"/>
            <a:ext cx="0" cy="221098"/>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Düz Ok Bağlayıcısı 92"/>
          <p:cNvCxnSpPr/>
          <p:nvPr/>
        </p:nvCxnSpPr>
        <p:spPr>
          <a:xfrm>
            <a:off x="1597677" y="3957595"/>
            <a:ext cx="0" cy="36891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Düz Ok Bağlayıcısı 93"/>
          <p:cNvCxnSpPr/>
          <p:nvPr/>
        </p:nvCxnSpPr>
        <p:spPr>
          <a:xfrm>
            <a:off x="3104254" y="3920391"/>
            <a:ext cx="0" cy="36891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5" name="Düz Ok Bağlayıcısı 94"/>
          <p:cNvCxnSpPr/>
          <p:nvPr/>
        </p:nvCxnSpPr>
        <p:spPr>
          <a:xfrm>
            <a:off x="3082029" y="2895836"/>
            <a:ext cx="0" cy="36891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Düz Ok Bağlayıcısı 95"/>
          <p:cNvCxnSpPr/>
          <p:nvPr/>
        </p:nvCxnSpPr>
        <p:spPr>
          <a:xfrm>
            <a:off x="3084377" y="1763168"/>
            <a:ext cx="0" cy="36891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7" name="Metin kutusu 96"/>
          <p:cNvSpPr txBox="1"/>
          <p:nvPr/>
        </p:nvSpPr>
        <p:spPr>
          <a:xfrm>
            <a:off x="1142805" y="575840"/>
            <a:ext cx="1970257" cy="331787"/>
          </a:xfrm>
          <a:prstGeom prst="rect">
            <a:avLst/>
          </a:prstGeom>
          <a:noFill/>
        </p:spPr>
        <p:txBody>
          <a:bodyPr wrap="none" rtlCol="0">
            <a:spAutoFit/>
          </a:bodyPr>
          <a:lstStyle/>
          <a:p>
            <a:r>
              <a:rPr lang="tr-TR" dirty="0"/>
              <a:t>SEKTÖR PLATFORMLARI</a:t>
            </a:r>
          </a:p>
        </p:txBody>
      </p:sp>
      <p:pic>
        <p:nvPicPr>
          <p:cNvPr id="98" name="Resim 97"/>
          <p:cNvPicPr>
            <a:picLocks noChangeAspect="1"/>
          </p:cNvPicPr>
          <p:nvPr/>
        </p:nvPicPr>
        <p:blipFill>
          <a:blip r:embed="rId12"/>
          <a:stretch>
            <a:fillRect/>
          </a:stretch>
        </p:blipFill>
        <p:spPr>
          <a:xfrm>
            <a:off x="3383861" y="5124370"/>
            <a:ext cx="363801" cy="564702"/>
          </a:xfrm>
          <a:prstGeom prst="rect">
            <a:avLst/>
          </a:prstGeom>
        </p:spPr>
      </p:pic>
      <p:pic>
        <p:nvPicPr>
          <p:cNvPr id="99" name="Resim 98"/>
          <p:cNvPicPr>
            <a:picLocks noChangeAspect="1"/>
          </p:cNvPicPr>
          <p:nvPr/>
        </p:nvPicPr>
        <p:blipFill>
          <a:blip r:embed="rId13"/>
          <a:stretch>
            <a:fillRect/>
          </a:stretch>
        </p:blipFill>
        <p:spPr>
          <a:xfrm>
            <a:off x="817167" y="5035079"/>
            <a:ext cx="281169" cy="600102"/>
          </a:xfrm>
          <a:prstGeom prst="rect">
            <a:avLst/>
          </a:prstGeom>
        </p:spPr>
      </p:pic>
      <p:pic>
        <p:nvPicPr>
          <p:cNvPr id="100" name="Resim 99"/>
          <p:cNvPicPr>
            <a:picLocks noChangeAspect="1"/>
          </p:cNvPicPr>
          <p:nvPr/>
        </p:nvPicPr>
        <p:blipFill rotWithShape="1">
          <a:blip r:embed="rId14"/>
          <a:srcRect t="42186" b="25177"/>
          <a:stretch/>
        </p:blipFill>
        <p:spPr>
          <a:xfrm>
            <a:off x="1628453" y="5213445"/>
            <a:ext cx="1401294" cy="479176"/>
          </a:xfrm>
          <a:prstGeom prst="rect">
            <a:avLst/>
          </a:prstGeom>
        </p:spPr>
      </p:pic>
      <p:grpSp>
        <p:nvGrpSpPr>
          <p:cNvPr id="101" name="Grup 100"/>
          <p:cNvGrpSpPr/>
          <p:nvPr/>
        </p:nvGrpSpPr>
        <p:grpSpPr>
          <a:xfrm>
            <a:off x="1941409" y="3896688"/>
            <a:ext cx="768981" cy="686440"/>
            <a:chOff x="7919979" y="4249082"/>
            <a:chExt cx="1270083" cy="1020034"/>
          </a:xfrm>
        </p:grpSpPr>
        <p:pic>
          <p:nvPicPr>
            <p:cNvPr id="102" name="Resim 101"/>
            <p:cNvPicPr>
              <a:picLocks noChangeAspect="1"/>
            </p:cNvPicPr>
            <p:nvPr/>
          </p:nvPicPr>
          <p:blipFill>
            <a:blip r:embed="rId15"/>
            <a:stretch>
              <a:fillRect/>
            </a:stretch>
          </p:blipFill>
          <p:spPr>
            <a:xfrm>
              <a:off x="7919979" y="4249082"/>
              <a:ext cx="1270083" cy="1020034"/>
            </a:xfrm>
            <a:prstGeom prst="rect">
              <a:avLst/>
            </a:prstGeom>
          </p:spPr>
        </p:pic>
        <p:pic>
          <p:nvPicPr>
            <p:cNvPr id="103" name="Resim 102"/>
            <p:cNvPicPr>
              <a:picLocks noChangeAspect="1"/>
            </p:cNvPicPr>
            <p:nvPr/>
          </p:nvPicPr>
          <p:blipFill rotWithShape="1">
            <a:blip r:embed="rId14"/>
            <a:srcRect t="42186" b="25177"/>
            <a:stretch/>
          </p:blipFill>
          <p:spPr>
            <a:xfrm>
              <a:off x="8058487" y="4563505"/>
              <a:ext cx="935347" cy="292989"/>
            </a:xfrm>
            <a:prstGeom prst="rect">
              <a:avLst/>
            </a:prstGeom>
          </p:spPr>
        </p:pic>
      </p:grpSp>
      <p:cxnSp>
        <p:nvCxnSpPr>
          <p:cNvPr id="104" name="Düz Ok Bağlayıcısı 103"/>
          <p:cNvCxnSpPr/>
          <p:nvPr/>
        </p:nvCxnSpPr>
        <p:spPr>
          <a:xfrm>
            <a:off x="1171892" y="5406721"/>
            <a:ext cx="414831"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5" name="Düz Ok Bağlayıcısı 104"/>
          <p:cNvCxnSpPr/>
          <p:nvPr/>
        </p:nvCxnSpPr>
        <p:spPr>
          <a:xfrm>
            <a:off x="3018581" y="5406721"/>
            <a:ext cx="365280"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Dikdörtgen 105"/>
          <p:cNvSpPr/>
          <p:nvPr/>
        </p:nvSpPr>
        <p:spPr>
          <a:xfrm rot="5400000">
            <a:off x="4937306" y="4114991"/>
            <a:ext cx="1379117" cy="209118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107" name="Metin kutusu 106"/>
          <p:cNvSpPr txBox="1"/>
          <p:nvPr/>
        </p:nvSpPr>
        <p:spPr>
          <a:xfrm>
            <a:off x="4475102" y="4157229"/>
            <a:ext cx="1988112" cy="338554"/>
          </a:xfrm>
          <a:prstGeom prst="rect">
            <a:avLst/>
          </a:prstGeom>
          <a:noFill/>
        </p:spPr>
        <p:txBody>
          <a:bodyPr wrap="square" rtlCol="0">
            <a:spAutoFit/>
          </a:bodyPr>
          <a:lstStyle/>
          <a:p>
            <a:pPr algn="ctr"/>
            <a:r>
              <a:rPr lang="tr-TR" sz="1600" dirty="0"/>
              <a:t>MERKEZİ PLATFORM</a:t>
            </a:r>
          </a:p>
        </p:txBody>
      </p:sp>
      <p:pic>
        <p:nvPicPr>
          <p:cNvPr id="108" name="Resim 107"/>
          <p:cNvPicPr>
            <a:picLocks noChangeAspect="1"/>
          </p:cNvPicPr>
          <p:nvPr/>
        </p:nvPicPr>
        <p:blipFill rotWithShape="1">
          <a:blip r:embed="rId16"/>
          <a:srcRect t="1915"/>
          <a:stretch/>
        </p:blipFill>
        <p:spPr>
          <a:xfrm>
            <a:off x="7375914" y="4376461"/>
            <a:ext cx="1821361" cy="1495817"/>
          </a:xfrm>
          <a:prstGeom prst="rect">
            <a:avLst/>
          </a:prstGeom>
        </p:spPr>
      </p:pic>
      <p:pic>
        <p:nvPicPr>
          <p:cNvPr id="110" name="Resim 109"/>
          <p:cNvPicPr>
            <a:picLocks noChangeAspect="1"/>
          </p:cNvPicPr>
          <p:nvPr/>
        </p:nvPicPr>
        <p:blipFill>
          <a:blip r:embed="rId17"/>
          <a:stretch>
            <a:fillRect/>
          </a:stretch>
        </p:blipFill>
        <p:spPr>
          <a:xfrm>
            <a:off x="4602532" y="5348477"/>
            <a:ext cx="1092452" cy="442724"/>
          </a:xfrm>
          <a:prstGeom prst="rect">
            <a:avLst/>
          </a:prstGeom>
        </p:spPr>
      </p:pic>
      <p:pic>
        <p:nvPicPr>
          <p:cNvPr id="111" name="Resim 110"/>
          <p:cNvPicPr>
            <a:picLocks noChangeAspect="1"/>
          </p:cNvPicPr>
          <p:nvPr/>
        </p:nvPicPr>
        <p:blipFill rotWithShape="1">
          <a:blip r:embed="rId18"/>
          <a:srcRect r="17548"/>
          <a:stretch/>
        </p:blipFill>
        <p:spPr>
          <a:xfrm>
            <a:off x="4614559" y="4524382"/>
            <a:ext cx="1139282" cy="824095"/>
          </a:xfrm>
          <a:prstGeom prst="rect">
            <a:avLst/>
          </a:prstGeom>
        </p:spPr>
      </p:pic>
      <p:pic>
        <p:nvPicPr>
          <p:cNvPr id="112" name="Resim 111"/>
          <p:cNvPicPr>
            <a:picLocks noChangeAspect="1"/>
          </p:cNvPicPr>
          <p:nvPr/>
        </p:nvPicPr>
        <p:blipFill rotWithShape="1">
          <a:blip r:embed="rId19"/>
          <a:srcRect r="3643"/>
          <a:stretch/>
        </p:blipFill>
        <p:spPr>
          <a:xfrm>
            <a:off x="5735540" y="4481873"/>
            <a:ext cx="914109" cy="817898"/>
          </a:xfrm>
          <a:prstGeom prst="rect">
            <a:avLst/>
          </a:prstGeom>
        </p:spPr>
      </p:pic>
      <p:pic>
        <p:nvPicPr>
          <p:cNvPr id="113" name="Resim 112"/>
          <p:cNvPicPr>
            <a:picLocks noChangeAspect="1"/>
          </p:cNvPicPr>
          <p:nvPr/>
        </p:nvPicPr>
        <p:blipFill rotWithShape="1">
          <a:blip r:embed="rId20"/>
          <a:srcRect l="4364" r="2385"/>
          <a:stretch/>
        </p:blipFill>
        <p:spPr>
          <a:xfrm>
            <a:off x="5669615" y="5332160"/>
            <a:ext cx="951651" cy="466339"/>
          </a:xfrm>
          <a:prstGeom prst="rect">
            <a:avLst/>
          </a:prstGeom>
        </p:spPr>
      </p:pic>
      <p:pic>
        <p:nvPicPr>
          <p:cNvPr id="114" name="Resim 113"/>
          <p:cNvPicPr>
            <a:picLocks noChangeAspect="1"/>
          </p:cNvPicPr>
          <p:nvPr/>
        </p:nvPicPr>
        <p:blipFill rotWithShape="1">
          <a:blip r:embed="rId21"/>
          <a:srcRect t="3193" r="2995"/>
          <a:stretch/>
        </p:blipFill>
        <p:spPr>
          <a:xfrm>
            <a:off x="7542976" y="2350273"/>
            <a:ext cx="1654299" cy="1305549"/>
          </a:xfrm>
          <a:prstGeom prst="rect">
            <a:avLst/>
          </a:prstGeom>
        </p:spPr>
      </p:pic>
      <p:sp>
        <p:nvSpPr>
          <p:cNvPr id="115" name="Aşağı Ok 114"/>
          <p:cNvSpPr/>
          <p:nvPr/>
        </p:nvSpPr>
        <p:spPr>
          <a:xfrm rot="5400000">
            <a:off x="3999383" y="5129033"/>
            <a:ext cx="398064" cy="648000"/>
          </a:xfrm>
          <a:prstGeom prst="downArrow">
            <a:avLst/>
          </a:prstGeom>
          <a:solidFill>
            <a:srgbClr val="FF0000"/>
          </a:solidFill>
          <a:scene3d>
            <a:camera prst="orthographicFront"/>
            <a:lightRig rig="threePt" dir="t"/>
          </a:scene3d>
          <a:sp3d prstMaterial="metal">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2000" b="1" dirty="0">
              <a:latin typeface="Calibri" panose="020F0502020204030204" pitchFamily="34" charset="0"/>
              <a:cs typeface="Calibri" panose="020F0502020204030204" pitchFamily="34" charset="0"/>
            </a:endParaRPr>
          </a:p>
        </p:txBody>
      </p:sp>
      <p:sp>
        <p:nvSpPr>
          <p:cNvPr id="116" name="Metin kutusu 115"/>
          <p:cNvSpPr txBox="1"/>
          <p:nvPr/>
        </p:nvSpPr>
        <p:spPr>
          <a:xfrm>
            <a:off x="4342764" y="567194"/>
            <a:ext cx="2478627" cy="338554"/>
          </a:xfrm>
          <a:prstGeom prst="rect">
            <a:avLst/>
          </a:prstGeom>
          <a:noFill/>
        </p:spPr>
        <p:txBody>
          <a:bodyPr wrap="square" rtlCol="0">
            <a:spAutoFit/>
          </a:bodyPr>
          <a:lstStyle/>
          <a:p>
            <a:pPr algn="ctr"/>
            <a:r>
              <a:rPr lang="tr-TR" sz="1600" dirty="0"/>
              <a:t>SERVİS VE UYGULAMALAR</a:t>
            </a:r>
          </a:p>
        </p:txBody>
      </p:sp>
      <p:pic>
        <p:nvPicPr>
          <p:cNvPr id="117" name="Resim 116"/>
          <p:cNvPicPr>
            <a:picLocks noChangeAspect="1"/>
          </p:cNvPicPr>
          <p:nvPr/>
        </p:nvPicPr>
        <p:blipFill>
          <a:blip r:embed="rId22"/>
          <a:stretch>
            <a:fillRect/>
          </a:stretch>
        </p:blipFill>
        <p:spPr>
          <a:xfrm>
            <a:off x="4690332" y="994090"/>
            <a:ext cx="1800527" cy="3212707"/>
          </a:xfrm>
          <a:prstGeom prst="rect">
            <a:avLst/>
          </a:prstGeom>
        </p:spPr>
      </p:pic>
      <p:sp>
        <p:nvSpPr>
          <p:cNvPr id="118" name="Dikdörtgen 117"/>
          <p:cNvSpPr/>
          <p:nvPr/>
        </p:nvSpPr>
        <p:spPr>
          <a:xfrm>
            <a:off x="4502747" y="907556"/>
            <a:ext cx="2169710" cy="329924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119" name="Aşağı Ok 118"/>
          <p:cNvSpPr/>
          <p:nvPr/>
        </p:nvSpPr>
        <p:spPr>
          <a:xfrm rot="16200000">
            <a:off x="4021282" y="4528781"/>
            <a:ext cx="398064" cy="648000"/>
          </a:xfrm>
          <a:prstGeom prst="downArrow">
            <a:avLst/>
          </a:prstGeom>
          <a:solidFill>
            <a:srgbClr val="FF0000"/>
          </a:solidFill>
          <a:scene3d>
            <a:camera prst="orthographicFront"/>
            <a:lightRig rig="threePt" dir="t"/>
          </a:scene3d>
          <a:sp3d prstMaterial="metal">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2000" b="1" dirty="0">
              <a:latin typeface="Calibri" panose="020F0502020204030204" pitchFamily="34" charset="0"/>
              <a:cs typeface="Calibri" panose="020F0502020204030204" pitchFamily="34" charset="0"/>
            </a:endParaRPr>
          </a:p>
        </p:txBody>
      </p:sp>
      <p:sp>
        <p:nvSpPr>
          <p:cNvPr id="120" name="Aşağı Ok 119"/>
          <p:cNvSpPr/>
          <p:nvPr/>
        </p:nvSpPr>
        <p:spPr>
          <a:xfrm rot="16200000">
            <a:off x="3960333" y="2305917"/>
            <a:ext cx="398064" cy="648000"/>
          </a:xfrm>
          <a:prstGeom prst="downArrow">
            <a:avLst/>
          </a:prstGeom>
          <a:solidFill>
            <a:srgbClr val="FF0000"/>
          </a:solidFill>
          <a:scene3d>
            <a:camera prst="orthographicFront"/>
            <a:lightRig rig="threePt" dir="t"/>
          </a:scene3d>
          <a:sp3d prstMaterial="metal">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2000" b="1" dirty="0">
              <a:latin typeface="Calibri" panose="020F0502020204030204" pitchFamily="34" charset="0"/>
              <a:cs typeface="Calibri" panose="020F0502020204030204" pitchFamily="34" charset="0"/>
            </a:endParaRPr>
          </a:p>
        </p:txBody>
      </p:sp>
      <p:sp>
        <p:nvSpPr>
          <p:cNvPr id="121" name="Aşağı Ok 120"/>
          <p:cNvSpPr/>
          <p:nvPr/>
        </p:nvSpPr>
        <p:spPr>
          <a:xfrm rot="5400000">
            <a:off x="3934991" y="2814678"/>
            <a:ext cx="398064" cy="648000"/>
          </a:xfrm>
          <a:prstGeom prst="downArrow">
            <a:avLst/>
          </a:prstGeom>
          <a:solidFill>
            <a:srgbClr val="FF0000"/>
          </a:solidFill>
          <a:scene3d>
            <a:camera prst="orthographicFront"/>
            <a:lightRig rig="threePt" dir="t"/>
          </a:scene3d>
          <a:sp3d prstMaterial="metal">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2000" b="1" dirty="0">
              <a:latin typeface="Calibri" panose="020F0502020204030204" pitchFamily="34" charset="0"/>
              <a:cs typeface="Calibri" panose="020F0502020204030204" pitchFamily="34" charset="0"/>
            </a:endParaRPr>
          </a:p>
        </p:txBody>
      </p:sp>
      <p:sp>
        <p:nvSpPr>
          <p:cNvPr id="122" name="Aşağı Ok 121"/>
          <p:cNvSpPr/>
          <p:nvPr/>
        </p:nvSpPr>
        <p:spPr>
          <a:xfrm rot="16200000">
            <a:off x="6921355" y="2452152"/>
            <a:ext cx="398064" cy="648000"/>
          </a:xfrm>
          <a:prstGeom prst="downArrow">
            <a:avLst/>
          </a:prstGeom>
          <a:solidFill>
            <a:srgbClr val="FF0000"/>
          </a:solidFill>
          <a:scene3d>
            <a:camera prst="orthographicFront"/>
            <a:lightRig rig="threePt" dir="t"/>
          </a:scene3d>
          <a:sp3d prstMaterial="metal">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2000" b="1" dirty="0">
              <a:latin typeface="Calibri" panose="020F0502020204030204" pitchFamily="34" charset="0"/>
              <a:cs typeface="Calibri" panose="020F0502020204030204" pitchFamily="34" charset="0"/>
            </a:endParaRPr>
          </a:p>
        </p:txBody>
      </p:sp>
      <p:sp>
        <p:nvSpPr>
          <p:cNvPr id="123" name="Aşağı Ok 122"/>
          <p:cNvSpPr/>
          <p:nvPr/>
        </p:nvSpPr>
        <p:spPr>
          <a:xfrm rot="5400000">
            <a:off x="6896013" y="2960913"/>
            <a:ext cx="398064" cy="648000"/>
          </a:xfrm>
          <a:prstGeom prst="downArrow">
            <a:avLst/>
          </a:prstGeom>
          <a:solidFill>
            <a:srgbClr val="FF0000"/>
          </a:solidFill>
          <a:scene3d>
            <a:camera prst="orthographicFront"/>
            <a:lightRig rig="threePt" dir="t"/>
          </a:scene3d>
          <a:sp3d prstMaterial="metal">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2000" b="1" dirty="0">
              <a:latin typeface="Calibri" panose="020F0502020204030204" pitchFamily="34" charset="0"/>
              <a:cs typeface="Calibri" panose="020F0502020204030204" pitchFamily="34" charset="0"/>
            </a:endParaRPr>
          </a:p>
        </p:txBody>
      </p:sp>
      <p:sp>
        <p:nvSpPr>
          <p:cNvPr id="124" name="Metin kutusu 123"/>
          <p:cNvSpPr txBox="1"/>
          <p:nvPr/>
        </p:nvSpPr>
        <p:spPr>
          <a:xfrm>
            <a:off x="7098423" y="1962802"/>
            <a:ext cx="2478627" cy="338554"/>
          </a:xfrm>
          <a:prstGeom prst="rect">
            <a:avLst/>
          </a:prstGeom>
          <a:noFill/>
        </p:spPr>
        <p:txBody>
          <a:bodyPr wrap="square" rtlCol="0">
            <a:spAutoFit/>
          </a:bodyPr>
          <a:lstStyle/>
          <a:p>
            <a:pPr algn="ctr"/>
            <a:r>
              <a:rPr lang="tr-TR" sz="1600" dirty="0"/>
              <a:t>KULLANICILAR</a:t>
            </a:r>
          </a:p>
        </p:txBody>
      </p:sp>
      <p:sp>
        <p:nvSpPr>
          <p:cNvPr id="125" name="Aşağı Ok 124"/>
          <p:cNvSpPr/>
          <p:nvPr/>
        </p:nvSpPr>
        <p:spPr>
          <a:xfrm rot="5400000">
            <a:off x="6827281" y="4836583"/>
            <a:ext cx="398064" cy="648000"/>
          </a:xfrm>
          <a:prstGeom prst="downArrow">
            <a:avLst/>
          </a:prstGeom>
          <a:solidFill>
            <a:srgbClr val="FF0000"/>
          </a:solidFill>
          <a:scene3d>
            <a:camera prst="orthographicFront"/>
            <a:lightRig rig="threePt" dir="t"/>
          </a:scene3d>
          <a:sp3d prstMaterial="metal">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2000" b="1" dirty="0">
              <a:latin typeface="Calibri" panose="020F0502020204030204" pitchFamily="34" charset="0"/>
              <a:cs typeface="Calibri" panose="020F0502020204030204" pitchFamily="34" charset="0"/>
            </a:endParaRPr>
          </a:p>
        </p:txBody>
      </p:sp>
      <p:sp>
        <p:nvSpPr>
          <p:cNvPr id="126" name="Metin kutusu 125"/>
          <p:cNvSpPr txBox="1"/>
          <p:nvPr/>
        </p:nvSpPr>
        <p:spPr>
          <a:xfrm>
            <a:off x="7026313" y="3854439"/>
            <a:ext cx="2478627" cy="338554"/>
          </a:xfrm>
          <a:prstGeom prst="rect">
            <a:avLst/>
          </a:prstGeom>
          <a:noFill/>
        </p:spPr>
        <p:txBody>
          <a:bodyPr wrap="square" rtlCol="0">
            <a:spAutoFit/>
          </a:bodyPr>
          <a:lstStyle/>
          <a:p>
            <a:pPr algn="ctr"/>
            <a:r>
              <a:rPr lang="tr-TR" sz="1600" dirty="0"/>
              <a:t>UYGULAMA ALANI</a:t>
            </a:r>
          </a:p>
        </p:txBody>
      </p:sp>
      <p:grpSp>
        <p:nvGrpSpPr>
          <p:cNvPr id="127" name="Grup 126"/>
          <p:cNvGrpSpPr/>
          <p:nvPr/>
        </p:nvGrpSpPr>
        <p:grpSpPr>
          <a:xfrm>
            <a:off x="1941409" y="2692871"/>
            <a:ext cx="768981" cy="686440"/>
            <a:chOff x="7919979" y="4249082"/>
            <a:chExt cx="1270083" cy="1020034"/>
          </a:xfrm>
        </p:grpSpPr>
        <p:pic>
          <p:nvPicPr>
            <p:cNvPr id="128" name="Resim 127"/>
            <p:cNvPicPr>
              <a:picLocks noChangeAspect="1"/>
            </p:cNvPicPr>
            <p:nvPr/>
          </p:nvPicPr>
          <p:blipFill>
            <a:blip r:embed="rId15"/>
            <a:stretch>
              <a:fillRect/>
            </a:stretch>
          </p:blipFill>
          <p:spPr>
            <a:xfrm>
              <a:off x="7919979" y="4249082"/>
              <a:ext cx="1270083" cy="1020034"/>
            </a:xfrm>
            <a:prstGeom prst="rect">
              <a:avLst/>
            </a:prstGeom>
          </p:spPr>
        </p:pic>
        <p:pic>
          <p:nvPicPr>
            <p:cNvPr id="129" name="Resim 128"/>
            <p:cNvPicPr>
              <a:picLocks noChangeAspect="1"/>
            </p:cNvPicPr>
            <p:nvPr/>
          </p:nvPicPr>
          <p:blipFill rotWithShape="1">
            <a:blip r:embed="rId14"/>
            <a:srcRect t="42186" b="25177"/>
            <a:stretch/>
          </p:blipFill>
          <p:spPr>
            <a:xfrm>
              <a:off x="8058487" y="4563505"/>
              <a:ext cx="935347" cy="292989"/>
            </a:xfrm>
            <a:prstGeom prst="rect">
              <a:avLst/>
            </a:prstGeom>
          </p:spPr>
        </p:pic>
      </p:grpSp>
      <p:grpSp>
        <p:nvGrpSpPr>
          <p:cNvPr id="130" name="Grup 129"/>
          <p:cNvGrpSpPr/>
          <p:nvPr/>
        </p:nvGrpSpPr>
        <p:grpSpPr>
          <a:xfrm>
            <a:off x="1949370" y="1519879"/>
            <a:ext cx="768981" cy="686440"/>
            <a:chOff x="7919979" y="4249082"/>
            <a:chExt cx="1270083" cy="1020034"/>
          </a:xfrm>
        </p:grpSpPr>
        <p:pic>
          <p:nvPicPr>
            <p:cNvPr id="131" name="Resim 130"/>
            <p:cNvPicPr>
              <a:picLocks noChangeAspect="1"/>
            </p:cNvPicPr>
            <p:nvPr/>
          </p:nvPicPr>
          <p:blipFill>
            <a:blip r:embed="rId15"/>
            <a:stretch>
              <a:fillRect/>
            </a:stretch>
          </p:blipFill>
          <p:spPr>
            <a:xfrm>
              <a:off x="7919979" y="4249082"/>
              <a:ext cx="1270083" cy="1020034"/>
            </a:xfrm>
            <a:prstGeom prst="rect">
              <a:avLst/>
            </a:prstGeom>
          </p:spPr>
        </p:pic>
        <p:pic>
          <p:nvPicPr>
            <p:cNvPr id="132" name="Resim 131"/>
            <p:cNvPicPr>
              <a:picLocks noChangeAspect="1"/>
            </p:cNvPicPr>
            <p:nvPr/>
          </p:nvPicPr>
          <p:blipFill rotWithShape="1">
            <a:blip r:embed="rId14"/>
            <a:srcRect t="42186" b="25177"/>
            <a:stretch/>
          </p:blipFill>
          <p:spPr>
            <a:xfrm>
              <a:off x="8058487" y="4563505"/>
              <a:ext cx="935347" cy="292989"/>
            </a:xfrm>
            <a:prstGeom prst="rect">
              <a:avLst/>
            </a:prstGeom>
          </p:spPr>
        </p:pic>
      </p:grpSp>
    </p:spTree>
    <p:extLst>
      <p:ext uri="{BB962C8B-B14F-4D97-AF65-F5344CB8AC3E}">
        <p14:creationId xmlns:p14="http://schemas.microsoft.com/office/powerpoint/2010/main" val="1154496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229A47F-08D9-418B-9FF7-B86CFA923A0C}"/>
              </a:ext>
            </a:extLst>
          </p:cNvPr>
          <p:cNvSpPr>
            <a:spLocks noGrp="1"/>
          </p:cNvSpPr>
          <p:nvPr>
            <p:ph type="title"/>
          </p:nvPr>
        </p:nvSpPr>
        <p:spPr/>
        <p:txBody>
          <a:bodyPr>
            <a:normAutofit/>
          </a:bodyPr>
          <a:lstStyle/>
          <a:p>
            <a:pPr algn="ctr"/>
            <a:r>
              <a:rPr lang="tr-TR" sz="6000" dirty="0"/>
              <a:t>TEŞEKKÜR</a:t>
            </a:r>
          </a:p>
        </p:txBody>
      </p:sp>
      <p:sp>
        <p:nvSpPr>
          <p:cNvPr id="3" name="İçerik Yer Tutucusu 2">
            <a:extLst>
              <a:ext uri="{FF2B5EF4-FFF2-40B4-BE49-F238E27FC236}">
                <a16:creationId xmlns:a16="http://schemas.microsoft.com/office/drawing/2014/main" id="{7D0B5C46-ECB4-467D-94AF-0826B5890F10}"/>
              </a:ext>
            </a:extLst>
          </p:cNvPr>
          <p:cNvSpPr>
            <a:spLocks noGrp="1"/>
          </p:cNvSpPr>
          <p:nvPr>
            <p:ph idx="1"/>
          </p:nvPr>
        </p:nvSpPr>
        <p:spPr/>
        <p:txBody>
          <a:bodyPr/>
          <a:lstStyle/>
          <a:p>
            <a:pPr marL="0" indent="0">
              <a:buNone/>
            </a:pPr>
            <a:r>
              <a:rPr lang="tr-TR" dirty="0"/>
              <a:t> Böyle bir </a:t>
            </a:r>
            <a:r>
              <a:rPr lang="tr-TR" dirty="0" err="1"/>
              <a:t>çalıştayın</a:t>
            </a:r>
            <a:r>
              <a:rPr lang="tr-TR" dirty="0"/>
              <a:t> şehrimizde düzenlenmesini sağlayan tüm Büyükşehir yetkililerimiz adına Kayseri Büyükşehir Belediyesi Başkanımız </a:t>
            </a:r>
            <a:r>
              <a:rPr lang="tr-TR" dirty="0" err="1"/>
              <a:t>Sn.Dr.Memduh</a:t>
            </a:r>
            <a:r>
              <a:rPr lang="tr-TR" dirty="0"/>
              <a:t> </a:t>
            </a:r>
            <a:r>
              <a:rPr lang="tr-TR" dirty="0" err="1"/>
              <a:t>Büyükkılıç’a</a:t>
            </a:r>
            <a:r>
              <a:rPr lang="tr-TR" dirty="0"/>
              <a:t>, bizi bu </a:t>
            </a:r>
            <a:r>
              <a:rPr lang="tr-TR" dirty="0" err="1"/>
              <a:t>çalıştayın</a:t>
            </a:r>
            <a:r>
              <a:rPr lang="tr-TR" dirty="0"/>
              <a:t> bir paydaşı olarak görüp, burada bulunma fırsatı veren Kayseri Büyükşehir Belediyesi Bilgi İşlem Dairesi Başkanı Sayın Emre </a:t>
            </a:r>
            <a:r>
              <a:rPr lang="tr-TR" dirty="0" err="1"/>
              <a:t>Yaylagül’e</a:t>
            </a:r>
            <a:r>
              <a:rPr lang="tr-TR" dirty="0"/>
              <a:t> ve </a:t>
            </a:r>
            <a:r>
              <a:rPr lang="tr-TR" dirty="0" err="1"/>
              <a:t>tabiki</a:t>
            </a:r>
            <a:r>
              <a:rPr lang="tr-TR" dirty="0"/>
              <a:t> </a:t>
            </a:r>
            <a:r>
              <a:rPr lang="tr-TR" dirty="0" err="1"/>
              <a:t>moderatörümüz</a:t>
            </a:r>
            <a:r>
              <a:rPr lang="tr-TR" dirty="0"/>
              <a:t> Sayın Serdar </a:t>
            </a:r>
            <a:r>
              <a:rPr lang="tr-TR" dirty="0" err="1"/>
              <a:t>Yaroğlu’na</a:t>
            </a:r>
            <a:r>
              <a:rPr lang="tr-TR" dirty="0"/>
              <a:t> ve çok değerli katılımcılara teşekkür ederiz. </a:t>
            </a:r>
          </a:p>
        </p:txBody>
      </p:sp>
      <p:pic>
        <p:nvPicPr>
          <p:cNvPr id="4" name="Resim 3">
            <a:extLst>
              <a:ext uri="{FF2B5EF4-FFF2-40B4-BE49-F238E27FC236}">
                <a16:creationId xmlns:a16="http://schemas.microsoft.com/office/drawing/2014/main" id="{0B304EEE-B7A7-4BC7-80B2-97D68B2DE325}"/>
              </a:ext>
            </a:extLst>
          </p:cNvPr>
          <p:cNvPicPr>
            <a:picLocks noChangeAspect="1"/>
          </p:cNvPicPr>
          <p:nvPr/>
        </p:nvPicPr>
        <p:blipFill>
          <a:blip r:embed="rId2"/>
          <a:stretch>
            <a:fillRect/>
          </a:stretch>
        </p:blipFill>
        <p:spPr>
          <a:xfrm>
            <a:off x="10466915" y="5791201"/>
            <a:ext cx="861735" cy="930490"/>
          </a:xfrm>
          <a:prstGeom prst="rect">
            <a:avLst/>
          </a:prstGeom>
        </p:spPr>
      </p:pic>
      <p:pic>
        <p:nvPicPr>
          <p:cNvPr id="5" name="Resim 4">
            <a:extLst>
              <a:ext uri="{FF2B5EF4-FFF2-40B4-BE49-F238E27FC236}">
                <a16:creationId xmlns:a16="http://schemas.microsoft.com/office/drawing/2014/main" id="{0432E8BE-B867-485C-986C-B276CF4C169F}"/>
              </a:ext>
            </a:extLst>
          </p:cNvPr>
          <p:cNvPicPr>
            <a:picLocks noChangeAspect="1"/>
          </p:cNvPicPr>
          <p:nvPr/>
        </p:nvPicPr>
        <p:blipFill>
          <a:blip r:embed="rId3"/>
          <a:stretch>
            <a:fillRect/>
          </a:stretch>
        </p:blipFill>
        <p:spPr>
          <a:xfrm>
            <a:off x="1142805" y="6483242"/>
            <a:ext cx="1407488" cy="374758"/>
          </a:xfrm>
          <a:prstGeom prst="rect">
            <a:avLst/>
          </a:prstGeom>
        </p:spPr>
      </p:pic>
    </p:spTree>
    <p:extLst>
      <p:ext uri="{BB962C8B-B14F-4D97-AF65-F5344CB8AC3E}">
        <p14:creationId xmlns:p14="http://schemas.microsoft.com/office/powerpoint/2010/main" val="2237928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stretch>
            <a:fillRect/>
          </a:stretch>
        </p:blipFill>
        <p:spPr>
          <a:xfrm>
            <a:off x="3835378" y="525620"/>
            <a:ext cx="4361005" cy="1161162"/>
          </a:xfrm>
          <a:prstGeom prst="rect">
            <a:avLst/>
          </a:prstGeom>
        </p:spPr>
      </p:pic>
      <p:pic>
        <p:nvPicPr>
          <p:cNvPr id="11" name="Resim 10"/>
          <p:cNvPicPr>
            <a:picLocks noChangeAspect="1"/>
          </p:cNvPicPr>
          <p:nvPr/>
        </p:nvPicPr>
        <p:blipFill>
          <a:blip r:embed="rId3"/>
          <a:stretch>
            <a:fillRect/>
          </a:stretch>
        </p:blipFill>
        <p:spPr>
          <a:xfrm>
            <a:off x="4943177" y="1669455"/>
            <a:ext cx="2214082" cy="544031"/>
          </a:xfrm>
          <a:prstGeom prst="rect">
            <a:avLst/>
          </a:prstGeom>
        </p:spPr>
      </p:pic>
      <p:pic>
        <p:nvPicPr>
          <p:cNvPr id="14" name="Resim 13"/>
          <p:cNvPicPr>
            <a:picLocks noChangeAspect="1"/>
          </p:cNvPicPr>
          <p:nvPr/>
        </p:nvPicPr>
        <p:blipFill>
          <a:blip r:embed="rId4"/>
          <a:stretch>
            <a:fillRect/>
          </a:stretch>
        </p:blipFill>
        <p:spPr>
          <a:xfrm>
            <a:off x="1269513" y="5808733"/>
            <a:ext cx="861735" cy="930490"/>
          </a:xfrm>
          <a:prstGeom prst="rect">
            <a:avLst/>
          </a:prstGeom>
        </p:spPr>
      </p:pic>
      <p:sp>
        <p:nvSpPr>
          <p:cNvPr id="15" name="Metin kutusu 14"/>
          <p:cNvSpPr txBox="1"/>
          <p:nvPr/>
        </p:nvSpPr>
        <p:spPr>
          <a:xfrm>
            <a:off x="2131248" y="4500939"/>
            <a:ext cx="7769266" cy="523220"/>
          </a:xfrm>
          <a:prstGeom prst="rect">
            <a:avLst/>
          </a:prstGeom>
          <a:noFill/>
        </p:spPr>
        <p:txBody>
          <a:bodyPr wrap="square" rtlCol="0">
            <a:spAutoFit/>
          </a:bodyPr>
          <a:lstStyle/>
          <a:p>
            <a:pPr algn="ctr"/>
            <a:r>
              <a:rPr lang="tr-TR" sz="2800" i="1" dirty="0"/>
              <a:t>‘’AKILLI ŞEHİRCİLİKTE BİRLİKTE ÇALIŞALIM’’</a:t>
            </a:r>
          </a:p>
        </p:txBody>
      </p:sp>
      <p:sp>
        <p:nvSpPr>
          <p:cNvPr id="3" name="Dikdörtgen 2"/>
          <p:cNvSpPr/>
          <p:nvPr/>
        </p:nvSpPr>
        <p:spPr>
          <a:xfrm>
            <a:off x="540327" y="2471356"/>
            <a:ext cx="10978779" cy="2046714"/>
          </a:xfrm>
          <a:prstGeom prst="rect">
            <a:avLst/>
          </a:prstGeom>
        </p:spPr>
        <p:txBody>
          <a:bodyPr wrap="square">
            <a:spAutoFit/>
          </a:bodyPr>
          <a:lstStyle/>
          <a:p>
            <a:pPr>
              <a:lnSpc>
                <a:spcPct val="107000"/>
              </a:lnSpc>
              <a:spcAft>
                <a:spcPts val="800"/>
              </a:spcAft>
            </a:pPr>
            <a:r>
              <a:rPr lang="tr-TR" sz="2000" b="1" i="1" dirty="0">
                <a:latin typeface="Calibri" panose="020F0502020204030204" pitchFamily="34" charset="0"/>
                <a:ea typeface="Calibri" panose="020F0502020204030204" pitchFamily="34" charset="0"/>
                <a:cs typeface="Times New Roman" panose="02020603050405020304" pitchFamily="18" charset="0"/>
              </a:rPr>
              <a:t>       Sahip olduğumuz iş yapma tecrübesi ve yetkinliklerimiz ile 30 yıldır teknolojik değişime ve yetkin</a:t>
            </a:r>
          </a:p>
          <a:p>
            <a:pPr>
              <a:lnSpc>
                <a:spcPct val="107000"/>
              </a:lnSpc>
              <a:spcAft>
                <a:spcPts val="800"/>
              </a:spcAft>
            </a:pPr>
            <a:r>
              <a:rPr lang="tr-TR" sz="2000" b="1" i="1" dirty="0">
                <a:latin typeface="Calibri" panose="020F0502020204030204" pitchFamily="34" charset="0"/>
                <a:ea typeface="Calibri" panose="020F0502020204030204" pitchFamily="34" charset="0"/>
                <a:cs typeface="Times New Roman" panose="02020603050405020304" pitchFamily="18" charset="0"/>
              </a:rPr>
              <a:t> insan kaynağı sayısının artmasına katkı sağlarken, büyük çaplı bilişim projelerine de hem şehrimizdeki</a:t>
            </a:r>
          </a:p>
          <a:p>
            <a:pPr>
              <a:lnSpc>
                <a:spcPct val="107000"/>
              </a:lnSpc>
              <a:spcAft>
                <a:spcPts val="800"/>
              </a:spcAft>
            </a:pPr>
            <a:r>
              <a:rPr lang="tr-TR" sz="2000" b="1" i="1" dirty="0">
                <a:latin typeface="Calibri" panose="020F0502020204030204" pitchFamily="34" charset="0"/>
                <a:ea typeface="Calibri" panose="020F0502020204030204" pitchFamily="34" charset="0"/>
                <a:cs typeface="Times New Roman" panose="02020603050405020304" pitchFamily="18" charset="0"/>
              </a:rPr>
              <a:t> hem de farklı şehirlerdeki kurum ve kuruluşlarda imza atıyoruz.  </a:t>
            </a:r>
          </a:p>
          <a:p>
            <a:pPr>
              <a:lnSpc>
                <a:spcPct val="107000"/>
              </a:lnSpc>
              <a:spcAft>
                <a:spcPts val="800"/>
              </a:spcAft>
            </a:pPr>
            <a:r>
              <a:rPr lang="tr-TR" sz="2000" b="1" i="1" dirty="0">
                <a:latin typeface="Calibri" panose="020F0502020204030204" pitchFamily="34" charset="0"/>
                <a:ea typeface="Calibri" panose="020F0502020204030204" pitchFamily="34" charset="0"/>
                <a:cs typeface="Times New Roman" panose="02020603050405020304" pitchFamily="18" charset="0"/>
              </a:rPr>
              <a:t>     Kayseri’ </a:t>
            </a:r>
            <a:r>
              <a:rPr lang="tr-TR" sz="2000" b="1" i="1" dirty="0" err="1">
                <a:latin typeface="Calibri" panose="020F0502020204030204" pitchFamily="34" charset="0"/>
                <a:ea typeface="Calibri" panose="020F0502020204030204" pitchFamily="34" charset="0"/>
                <a:cs typeface="Times New Roman" panose="02020603050405020304" pitchFamily="18" charset="0"/>
              </a:rPr>
              <a:t>mizin</a:t>
            </a:r>
            <a:r>
              <a:rPr lang="tr-TR" sz="2000" b="1" i="1" dirty="0">
                <a:latin typeface="Calibri" panose="020F0502020204030204" pitchFamily="34" charset="0"/>
                <a:ea typeface="Calibri" panose="020F0502020204030204" pitchFamily="34" charset="0"/>
                <a:cs typeface="Times New Roman" panose="02020603050405020304" pitchFamily="18" charset="0"/>
              </a:rPr>
              <a:t> akıllı şehir vizyonuna katkı  sunmak üzere üstümüze düşen gerekli işbirliğini yapmaya hazırız.</a:t>
            </a:r>
          </a:p>
        </p:txBody>
      </p:sp>
    </p:spTree>
    <p:extLst>
      <p:ext uri="{BB962C8B-B14F-4D97-AF65-F5344CB8AC3E}">
        <p14:creationId xmlns:p14="http://schemas.microsoft.com/office/powerpoint/2010/main" val="1967374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518138" y="829957"/>
            <a:ext cx="6166898" cy="38445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İçerik Yer Tutucusu 2">
            <a:extLst>
              <a:ext uri="{FF2B5EF4-FFF2-40B4-BE49-F238E27FC236}">
                <a16:creationId xmlns:a16="http://schemas.microsoft.com/office/drawing/2014/main" id="{5329A10A-3913-4CDA-8620-B7AE999FBA3E}"/>
              </a:ext>
            </a:extLst>
          </p:cNvPr>
          <p:cNvSpPr>
            <a:spLocks noGrp="1"/>
          </p:cNvSpPr>
          <p:nvPr>
            <p:ph idx="1"/>
          </p:nvPr>
        </p:nvSpPr>
        <p:spPr>
          <a:xfrm>
            <a:off x="888016" y="4674461"/>
            <a:ext cx="9578899" cy="2437935"/>
          </a:xfrm>
        </p:spPr>
        <p:txBody>
          <a:bodyPr>
            <a:normAutofit/>
          </a:bodyPr>
          <a:lstStyle/>
          <a:p>
            <a:pPr marL="0" indent="0">
              <a:buNone/>
            </a:pPr>
            <a:endParaRPr lang="tr-TR"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tr-TR" sz="2000" b="1" dirty="0">
                <a:solidFill>
                  <a:srgbClr val="002060"/>
                </a:solidFill>
                <a:latin typeface="Calibri" panose="020F0502020204030204" pitchFamily="34" charset="0"/>
                <a:cs typeface="Calibri" panose="020F0502020204030204" pitchFamily="34" charset="0"/>
              </a:rPr>
              <a:t>(Teknoloji Odaklı Tanım</a:t>
            </a:r>
            <a:r>
              <a:rPr lang="tr-TR" sz="2000" b="1" i="1" dirty="0">
                <a:solidFill>
                  <a:srgbClr val="002060"/>
                </a:solidFill>
                <a:latin typeface="Calibri" panose="020F0502020204030204" pitchFamily="34" charset="0"/>
                <a:cs typeface="Calibri" panose="020F0502020204030204" pitchFamily="34" charset="0"/>
              </a:rPr>
              <a:t>)  </a:t>
            </a:r>
            <a:r>
              <a:rPr lang="tr-TR" sz="2000" i="1" dirty="0">
                <a:latin typeface="Calibri" panose="020F0502020204030204" pitchFamily="34" charset="0"/>
                <a:cs typeface="Calibri" panose="020F0502020204030204" pitchFamily="34" charset="0"/>
              </a:rPr>
              <a:t>Birbirine bağlı, ölçümleme amaçlı kullanılan akıllı cihazlardan gelen verileri gerçek zamanlı veya geleceğe dönük karar süreçlerinde kullanabilen şehir.</a:t>
            </a:r>
          </a:p>
          <a:p>
            <a:endParaRPr lang="tr-TR" dirty="0"/>
          </a:p>
        </p:txBody>
      </p:sp>
      <p:pic>
        <p:nvPicPr>
          <p:cNvPr id="4" name="Resim 3"/>
          <p:cNvPicPr>
            <a:picLocks noChangeAspect="1"/>
          </p:cNvPicPr>
          <p:nvPr/>
        </p:nvPicPr>
        <p:blipFill>
          <a:blip r:embed="rId3"/>
          <a:stretch>
            <a:fillRect/>
          </a:stretch>
        </p:blipFill>
        <p:spPr>
          <a:xfrm>
            <a:off x="10466915" y="5791201"/>
            <a:ext cx="861735" cy="930490"/>
          </a:xfrm>
          <a:prstGeom prst="rect">
            <a:avLst/>
          </a:prstGeom>
        </p:spPr>
      </p:pic>
      <p:sp>
        <p:nvSpPr>
          <p:cNvPr id="6" name="İçerik Yer Tutucusu 2">
            <a:extLst>
              <a:ext uri="{FF2B5EF4-FFF2-40B4-BE49-F238E27FC236}">
                <a16:creationId xmlns:a16="http://schemas.microsoft.com/office/drawing/2014/main" id="{5329A10A-3913-4CDA-8620-B7AE999FBA3E}"/>
              </a:ext>
            </a:extLst>
          </p:cNvPr>
          <p:cNvSpPr txBox="1">
            <a:spLocks/>
          </p:cNvSpPr>
          <p:nvPr/>
        </p:nvSpPr>
        <p:spPr>
          <a:xfrm>
            <a:off x="6991880" y="1338019"/>
            <a:ext cx="4709055" cy="369411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buFont typeface="Wingdings" panose="05000000000000000000" pitchFamily="2" charset="2"/>
              <a:buChar char="Ø"/>
            </a:pPr>
            <a:r>
              <a:rPr lang="tr-TR" b="1" dirty="0">
                <a:solidFill>
                  <a:srgbClr val="002060"/>
                </a:solidFill>
                <a:latin typeface="Calibri" panose="020F0502020204030204" pitchFamily="34" charset="0"/>
                <a:cs typeface="Calibri" panose="020F0502020204030204" pitchFamily="34" charset="0"/>
              </a:rPr>
              <a:t>(Genel Tanım)   </a:t>
            </a:r>
            <a:r>
              <a:rPr lang="tr-TR" i="1" dirty="0">
                <a:latin typeface="Calibri" panose="020F0502020204030204" pitchFamily="34" charset="0"/>
                <a:cs typeface="Calibri" panose="020F0502020204030204" pitchFamily="34" charset="0"/>
              </a:rPr>
              <a:t>Şehrin daha yaşanabilir, daha sürdürülebilir ve daha verimli olması amacıyla bilgi iletişim teknolojilerinin sağladığı çözümleri, odağına insanı alarak, ilgili tüm paydaşların ve kurumların sahipliğinde, kişisel verinin gizliliği ve diğer etik kuralları ihlal etmeden, katılımcı ve şeffaf bir şekilde uygulayabilen ve kendini sürekli geliştirerek öğrenen şehirdir.</a:t>
            </a:r>
            <a:endParaRPr lang="tr-TR" i="1" dirty="0"/>
          </a:p>
        </p:txBody>
      </p:sp>
      <p:sp>
        <p:nvSpPr>
          <p:cNvPr id="7" name="Dikdörtgen 6"/>
          <p:cNvSpPr/>
          <p:nvPr/>
        </p:nvSpPr>
        <p:spPr>
          <a:xfrm>
            <a:off x="4386587" y="301467"/>
            <a:ext cx="3381055" cy="769441"/>
          </a:xfrm>
          <a:prstGeom prst="rect">
            <a:avLst/>
          </a:prstGeom>
          <a:noFill/>
        </p:spPr>
        <p:txBody>
          <a:bodyPr wrap="none" lIns="91440" tIns="45720" rIns="91440" bIns="45720">
            <a:spAutoFit/>
          </a:bodyPr>
          <a:lstStyle/>
          <a:p>
            <a:pPr algn="ctr"/>
            <a:r>
              <a:rPr lang="tr-TR" sz="4400" b="1" dirty="0">
                <a:ln w="0"/>
                <a:solidFill>
                  <a:srgbClr val="002060"/>
                </a:solidFill>
                <a:effectLst>
                  <a:outerShdw blurRad="38100" dist="19050" dir="2700000" algn="tl" rotWithShape="0">
                    <a:schemeClr val="dk1">
                      <a:alpha val="40000"/>
                    </a:schemeClr>
                  </a:outerShdw>
                </a:effectLst>
              </a:rPr>
              <a:t>AKILLI ŞEHİR </a:t>
            </a:r>
          </a:p>
        </p:txBody>
      </p:sp>
      <p:pic>
        <p:nvPicPr>
          <p:cNvPr id="9" name="Resim 8"/>
          <p:cNvPicPr>
            <a:picLocks noChangeAspect="1"/>
          </p:cNvPicPr>
          <p:nvPr/>
        </p:nvPicPr>
        <p:blipFill>
          <a:blip r:embed="rId4"/>
          <a:stretch>
            <a:fillRect/>
          </a:stretch>
        </p:blipFill>
        <p:spPr>
          <a:xfrm>
            <a:off x="1142805" y="6483242"/>
            <a:ext cx="1407488" cy="374758"/>
          </a:xfrm>
          <a:prstGeom prst="rect">
            <a:avLst/>
          </a:prstGeom>
        </p:spPr>
      </p:pic>
    </p:spTree>
    <p:extLst>
      <p:ext uri="{BB962C8B-B14F-4D97-AF65-F5344CB8AC3E}">
        <p14:creationId xmlns:p14="http://schemas.microsoft.com/office/powerpoint/2010/main" val="3770431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329A10A-3913-4CDA-8620-B7AE999FBA3E}"/>
              </a:ext>
            </a:extLst>
          </p:cNvPr>
          <p:cNvSpPr>
            <a:spLocks noGrp="1"/>
          </p:cNvSpPr>
          <p:nvPr>
            <p:ph idx="1"/>
          </p:nvPr>
        </p:nvSpPr>
        <p:spPr>
          <a:xfrm>
            <a:off x="1307667" y="3128907"/>
            <a:ext cx="9905999" cy="3541714"/>
          </a:xfrm>
        </p:spPr>
        <p:txBody>
          <a:bodyPr/>
          <a:lstStyle/>
          <a:p>
            <a:pPr marL="0" indent="0" algn="ctr">
              <a:buNone/>
            </a:pPr>
            <a:r>
              <a:rPr lang="tr-TR" sz="2000" i="1" dirty="0">
                <a:latin typeface="Calibri" panose="020F0502020204030204" pitchFamily="34" charset="0"/>
                <a:cs typeface="Calibri" panose="020F0502020204030204" pitchFamily="34" charset="0"/>
              </a:rPr>
              <a:t> Şehrin daha yaşanabilir, daha sürdürülebilir ve daha verimli olması amacıyla  </a:t>
            </a:r>
          </a:p>
          <a:p>
            <a:pPr marL="0" indent="0" algn="ctr">
              <a:buNone/>
            </a:pPr>
            <a:r>
              <a:rPr lang="tr-TR" b="1" i="1" dirty="0">
                <a:solidFill>
                  <a:schemeClr val="accent2"/>
                </a:solidFill>
                <a:latin typeface="Yu Gothic UI Semibold" panose="020B0700000000000000" pitchFamily="34" charset="-128"/>
                <a:ea typeface="Yu Gothic UI Semibold" panose="020B0700000000000000" pitchFamily="34" charset="-128"/>
                <a:cs typeface="Calibri" panose="020F0502020204030204" pitchFamily="34" charset="0"/>
              </a:rPr>
              <a:t>bilgi iletişim teknolojilerinin sağladığı çözümler </a:t>
            </a:r>
            <a:r>
              <a:rPr lang="tr-TR" sz="2000" i="1" dirty="0">
                <a:latin typeface="Calibri" panose="020F0502020204030204" pitchFamily="34" charset="0"/>
                <a:cs typeface="Calibri" panose="020F0502020204030204" pitchFamily="34" charset="0"/>
              </a:rPr>
              <a:t>(i), </a:t>
            </a:r>
          </a:p>
          <a:p>
            <a:pPr marL="0" indent="0" algn="ctr">
              <a:buNone/>
            </a:pPr>
            <a:r>
              <a:rPr lang="tr-TR" sz="2000" i="1" dirty="0">
                <a:latin typeface="Calibri" panose="020F0502020204030204" pitchFamily="34" charset="0"/>
                <a:cs typeface="Calibri" panose="020F0502020204030204" pitchFamily="34" charset="0"/>
              </a:rPr>
              <a:t>odağına insanı alarak, ilgili tüm paydaşların ve kurumların sahipliğinde, kişisel verinin gizliliği ve diğer etik kuralları ihlal etmeden, katılımcı ve şeffaf bir şekilde uygulayabilen ve kendini sürekli geliştirerek öğrenen şehirdir.</a:t>
            </a:r>
          </a:p>
        </p:txBody>
      </p:sp>
      <p:pic>
        <p:nvPicPr>
          <p:cNvPr id="4" name="Resim 3"/>
          <p:cNvPicPr>
            <a:picLocks noChangeAspect="1"/>
          </p:cNvPicPr>
          <p:nvPr/>
        </p:nvPicPr>
        <p:blipFill>
          <a:blip r:embed="rId2"/>
          <a:stretch>
            <a:fillRect/>
          </a:stretch>
        </p:blipFill>
        <p:spPr>
          <a:xfrm>
            <a:off x="2842554" y="805550"/>
            <a:ext cx="6203114" cy="2020110"/>
          </a:xfrm>
          <a:prstGeom prst="rect">
            <a:avLst/>
          </a:prstGeom>
          <a:ln>
            <a:noFill/>
          </a:ln>
          <a:effectLst>
            <a:softEdge rad="112500"/>
          </a:effectLst>
        </p:spPr>
      </p:pic>
      <p:sp>
        <p:nvSpPr>
          <p:cNvPr id="5" name="Dikdörtgen 4"/>
          <p:cNvSpPr/>
          <p:nvPr/>
        </p:nvSpPr>
        <p:spPr>
          <a:xfrm>
            <a:off x="4253583" y="117582"/>
            <a:ext cx="3381055" cy="769441"/>
          </a:xfrm>
          <a:prstGeom prst="rect">
            <a:avLst/>
          </a:prstGeom>
          <a:noFill/>
        </p:spPr>
        <p:txBody>
          <a:bodyPr wrap="none" lIns="91440" tIns="45720" rIns="91440" bIns="45720">
            <a:spAutoFit/>
          </a:bodyPr>
          <a:lstStyle/>
          <a:p>
            <a:pPr algn="ctr"/>
            <a:r>
              <a:rPr lang="tr-TR" sz="4400" b="1" dirty="0">
                <a:ln w="0"/>
                <a:solidFill>
                  <a:srgbClr val="002060"/>
                </a:solidFill>
                <a:effectLst>
                  <a:outerShdw blurRad="38100" dist="19050" dir="2700000" algn="tl" rotWithShape="0">
                    <a:schemeClr val="dk1">
                      <a:alpha val="40000"/>
                    </a:schemeClr>
                  </a:outerShdw>
                </a:effectLst>
              </a:rPr>
              <a:t>AKILLI ŞEHİR </a:t>
            </a:r>
          </a:p>
        </p:txBody>
      </p:sp>
      <p:pic>
        <p:nvPicPr>
          <p:cNvPr id="7" name="Resim 6"/>
          <p:cNvPicPr>
            <a:picLocks noChangeAspect="1"/>
          </p:cNvPicPr>
          <p:nvPr/>
        </p:nvPicPr>
        <p:blipFill>
          <a:blip r:embed="rId3"/>
          <a:stretch>
            <a:fillRect/>
          </a:stretch>
        </p:blipFill>
        <p:spPr>
          <a:xfrm>
            <a:off x="10466915" y="5791201"/>
            <a:ext cx="861735" cy="930490"/>
          </a:xfrm>
          <a:prstGeom prst="rect">
            <a:avLst/>
          </a:prstGeom>
        </p:spPr>
      </p:pic>
      <p:pic>
        <p:nvPicPr>
          <p:cNvPr id="8" name="Resim 7"/>
          <p:cNvPicPr>
            <a:picLocks noChangeAspect="1"/>
          </p:cNvPicPr>
          <p:nvPr/>
        </p:nvPicPr>
        <p:blipFill>
          <a:blip r:embed="rId4"/>
          <a:stretch>
            <a:fillRect/>
          </a:stretch>
        </p:blipFill>
        <p:spPr>
          <a:xfrm>
            <a:off x="1142805" y="6483242"/>
            <a:ext cx="1407488" cy="374758"/>
          </a:xfrm>
          <a:prstGeom prst="rect">
            <a:avLst/>
          </a:prstGeom>
        </p:spPr>
      </p:pic>
    </p:spTree>
    <p:extLst>
      <p:ext uri="{BB962C8B-B14F-4D97-AF65-F5344CB8AC3E}">
        <p14:creationId xmlns:p14="http://schemas.microsoft.com/office/powerpoint/2010/main" val="3486856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329A10A-3913-4CDA-8620-B7AE999FBA3E}"/>
              </a:ext>
            </a:extLst>
          </p:cNvPr>
          <p:cNvSpPr>
            <a:spLocks noGrp="1"/>
          </p:cNvSpPr>
          <p:nvPr>
            <p:ph idx="1"/>
          </p:nvPr>
        </p:nvSpPr>
        <p:spPr>
          <a:xfrm>
            <a:off x="1142805" y="855697"/>
            <a:ext cx="10605865" cy="5455588"/>
          </a:xfrm>
        </p:spPr>
        <p:txBody>
          <a:bodyPr>
            <a:normAutofit/>
          </a:bodyPr>
          <a:lstStyle/>
          <a:p>
            <a:pPr marL="0" indent="0">
              <a:buNone/>
            </a:pPr>
            <a:r>
              <a:rPr lang="tr-TR" sz="2000" i="1" dirty="0">
                <a:latin typeface="Calibri" panose="020F0502020204030204" pitchFamily="34" charset="0"/>
                <a:cs typeface="Calibri" panose="020F0502020204030204" pitchFamily="34" charset="0"/>
              </a:rPr>
              <a:t>Şehrin daha yaşanabilir, daha sürdürülebilir ve daha verimli olması amacıyla bilgi iletişim teknolojilerinin sağladığı çözümleri, </a:t>
            </a:r>
          </a:p>
          <a:p>
            <a:pPr marL="0" indent="0">
              <a:lnSpc>
                <a:spcPct val="100000"/>
              </a:lnSpc>
              <a:buNone/>
            </a:pPr>
            <a:r>
              <a:rPr lang="tr-TR" sz="2800" b="1" i="1" dirty="0">
                <a:solidFill>
                  <a:schemeClr val="accent2"/>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Calibri" panose="020F0502020204030204" pitchFamily="34" charset="0"/>
              </a:rPr>
              <a:t>		        ‘’odağına insanı alarak’’</a:t>
            </a:r>
          </a:p>
          <a:p>
            <a:pPr marL="0" indent="0">
              <a:buNone/>
            </a:pPr>
            <a:endParaRPr lang="tr-TR" sz="2800" b="1" i="1" dirty="0">
              <a:solidFill>
                <a:schemeClr val="accent2"/>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Calibri" panose="020F0502020204030204" pitchFamily="34" charset="0"/>
            </a:endParaRPr>
          </a:p>
          <a:p>
            <a:pPr marL="0" indent="0">
              <a:buNone/>
            </a:pPr>
            <a:endParaRPr lang="tr-TR" sz="2800" b="1" i="1" dirty="0">
              <a:solidFill>
                <a:schemeClr val="accent2"/>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Calibri" panose="020F0502020204030204" pitchFamily="34" charset="0"/>
            </a:endParaRPr>
          </a:p>
          <a:p>
            <a:pPr marL="0" indent="0">
              <a:buNone/>
            </a:pPr>
            <a:endParaRPr lang="tr-TR" sz="2800" b="1" i="1" dirty="0">
              <a:solidFill>
                <a:schemeClr val="accent2"/>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Calibri" panose="020F0502020204030204" pitchFamily="34" charset="0"/>
            </a:endParaRPr>
          </a:p>
          <a:p>
            <a:pPr marL="0" indent="0">
              <a:buNone/>
            </a:pPr>
            <a:endParaRPr lang="tr-TR" sz="2800" b="1" i="1" dirty="0">
              <a:solidFill>
                <a:schemeClr val="accent2"/>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Calibri" panose="020F0502020204030204" pitchFamily="34" charset="0"/>
            </a:endParaRPr>
          </a:p>
          <a:p>
            <a:pPr marL="0" indent="0">
              <a:buNone/>
            </a:pPr>
            <a:r>
              <a:rPr lang="tr-TR" sz="2000" i="1" dirty="0">
                <a:latin typeface="Calibri" panose="020F0502020204030204" pitchFamily="34" charset="0"/>
                <a:cs typeface="Calibri" panose="020F0502020204030204" pitchFamily="34" charset="0"/>
              </a:rPr>
              <a:t>ilgili tüm paydaşların ve kurumların sahipliğinde, kişisel verinin gizliliği ve diğer etik kuralları ihlal etmeden, katılımcı ve şeffaf bir şekilde uygulayabilen ve kendini sürekli geliştirerek öğrenen şehirdir.</a:t>
            </a:r>
          </a:p>
        </p:txBody>
      </p:sp>
      <p:sp>
        <p:nvSpPr>
          <p:cNvPr id="4" name="Dikdörtgen 3"/>
          <p:cNvSpPr/>
          <p:nvPr/>
        </p:nvSpPr>
        <p:spPr>
          <a:xfrm>
            <a:off x="4253583" y="117582"/>
            <a:ext cx="3381055" cy="769441"/>
          </a:xfrm>
          <a:prstGeom prst="rect">
            <a:avLst/>
          </a:prstGeom>
          <a:noFill/>
        </p:spPr>
        <p:txBody>
          <a:bodyPr wrap="none" lIns="91440" tIns="45720" rIns="91440" bIns="45720">
            <a:spAutoFit/>
          </a:bodyPr>
          <a:lstStyle/>
          <a:p>
            <a:pPr algn="ctr"/>
            <a:r>
              <a:rPr lang="tr-TR" sz="4400" b="1" dirty="0">
                <a:ln w="0"/>
                <a:solidFill>
                  <a:srgbClr val="002060"/>
                </a:solidFill>
                <a:effectLst>
                  <a:outerShdw blurRad="38100" dist="19050" dir="2700000" algn="tl" rotWithShape="0">
                    <a:schemeClr val="dk1">
                      <a:alpha val="40000"/>
                    </a:schemeClr>
                  </a:outerShdw>
                </a:effectLst>
              </a:rPr>
              <a:t>AKILLI ŞEHİR </a:t>
            </a:r>
          </a:p>
        </p:txBody>
      </p:sp>
      <p:pic>
        <p:nvPicPr>
          <p:cNvPr id="6" name="Resim 5"/>
          <p:cNvPicPr>
            <a:picLocks noChangeAspect="1"/>
          </p:cNvPicPr>
          <p:nvPr/>
        </p:nvPicPr>
        <p:blipFill>
          <a:blip r:embed="rId2"/>
          <a:stretch>
            <a:fillRect/>
          </a:stretch>
        </p:blipFill>
        <p:spPr>
          <a:xfrm>
            <a:off x="10466915" y="5791201"/>
            <a:ext cx="861735" cy="930490"/>
          </a:xfrm>
          <a:prstGeom prst="rect">
            <a:avLst/>
          </a:prstGeom>
        </p:spPr>
      </p:pic>
      <p:pic>
        <p:nvPicPr>
          <p:cNvPr id="7" name="Resim 6"/>
          <p:cNvPicPr>
            <a:picLocks noChangeAspect="1"/>
          </p:cNvPicPr>
          <p:nvPr/>
        </p:nvPicPr>
        <p:blipFill>
          <a:blip r:embed="rId3"/>
          <a:stretch>
            <a:fillRect/>
          </a:stretch>
        </p:blipFill>
        <p:spPr>
          <a:xfrm>
            <a:off x="1142805" y="6483242"/>
            <a:ext cx="1407488" cy="374758"/>
          </a:xfrm>
          <a:prstGeom prst="rect">
            <a:avLst/>
          </a:prstGeom>
        </p:spPr>
      </p:pic>
      <p:pic>
        <p:nvPicPr>
          <p:cNvPr id="8" name="Resim 7"/>
          <p:cNvPicPr>
            <a:picLocks noChangeAspect="1"/>
          </p:cNvPicPr>
          <p:nvPr/>
        </p:nvPicPr>
        <p:blipFill>
          <a:blip r:embed="rId4"/>
          <a:stretch>
            <a:fillRect/>
          </a:stretch>
        </p:blipFill>
        <p:spPr>
          <a:xfrm>
            <a:off x="2785804" y="2109161"/>
            <a:ext cx="5551862" cy="2836928"/>
          </a:xfrm>
          <a:prstGeom prst="ellipse">
            <a:avLst/>
          </a:prstGeom>
          <a:ln>
            <a:noFill/>
          </a:ln>
          <a:effectLst>
            <a:softEdge rad="112500"/>
          </a:effectLst>
        </p:spPr>
      </p:pic>
    </p:spTree>
    <p:extLst>
      <p:ext uri="{BB962C8B-B14F-4D97-AF65-F5344CB8AC3E}">
        <p14:creationId xmlns:p14="http://schemas.microsoft.com/office/powerpoint/2010/main" val="128822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0466915" y="5791201"/>
            <a:ext cx="861735" cy="930490"/>
          </a:xfrm>
          <a:prstGeom prst="rect">
            <a:avLst/>
          </a:prstGeom>
        </p:spPr>
      </p:pic>
      <p:pic>
        <p:nvPicPr>
          <p:cNvPr id="5" name="Resim 4"/>
          <p:cNvPicPr>
            <a:picLocks noChangeAspect="1"/>
          </p:cNvPicPr>
          <p:nvPr/>
        </p:nvPicPr>
        <p:blipFill>
          <a:blip r:embed="rId3"/>
          <a:stretch>
            <a:fillRect/>
          </a:stretch>
        </p:blipFill>
        <p:spPr>
          <a:xfrm>
            <a:off x="1142805" y="6483242"/>
            <a:ext cx="1407488" cy="374758"/>
          </a:xfrm>
          <a:prstGeom prst="rect">
            <a:avLst/>
          </a:prstGeom>
        </p:spPr>
      </p:pic>
      <p:sp>
        <p:nvSpPr>
          <p:cNvPr id="9" name="Dikdörtgen 8"/>
          <p:cNvSpPr/>
          <p:nvPr/>
        </p:nvSpPr>
        <p:spPr>
          <a:xfrm>
            <a:off x="4486339" y="0"/>
            <a:ext cx="3381055" cy="769441"/>
          </a:xfrm>
          <a:prstGeom prst="rect">
            <a:avLst/>
          </a:prstGeom>
          <a:noFill/>
        </p:spPr>
        <p:txBody>
          <a:bodyPr wrap="none" lIns="91440" tIns="45720" rIns="91440" bIns="45720">
            <a:spAutoFit/>
          </a:bodyPr>
          <a:lstStyle/>
          <a:p>
            <a:pPr algn="ctr"/>
            <a:r>
              <a:rPr lang="tr-TR" sz="4400" b="1" dirty="0">
                <a:ln w="0"/>
                <a:solidFill>
                  <a:srgbClr val="002060"/>
                </a:solidFill>
                <a:effectLst>
                  <a:outerShdw blurRad="38100" dist="19050" dir="2700000" algn="tl" rotWithShape="0">
                    <a:schemeClr val="dk1">
                      <a:alpha val="40000"/>
                    </a:schemeClr>
                  </a:outerShdw>
                </a:effectLst>
              </a:rPr>
              <a:t>AKILLI ŞEHİR </a:t>
            </a:r>
          </a:p>
        </p:txBody>
      </p:sp>
      <p:sp>
        <p:nvSpPr>
          <p:cNvPr id="17" name="Oval 16"/>
          <p:cNvSpPr/>
          <p:nvPr/>
        </p:nvSpPr>
        <p:spPr>
          <a:xfrm>
            <a:off x="4846338" y="2573549"/>
            <a:ext cx="2901123" cy="1458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b="1" dirty="0">
              <a:latin typeface="Calibri" panose="020F0502020204030204" pitchFamily="34" charset="0"/>
              <a:cs typeface="Calibri" panose="020F0502020204030204" pitchFamily="34" charset="0"/>
            </a:endParaRPr>
          </a:p>
          <a:p>
            <a:pPr algn="ctr"/>
            <a:r>
              <a:rPr lang="tr-TR" sz="2000" b="1" dirty="0">
                <a:latin typeface="Calibri" panose="020F0502020204030204" pitchFamily="34" charset="0"/>
                <a:cs typeface="Calibri" panose="020F0502020204030204" pitchFamily="34" charset="0"/>
              </a:rPr>
              <a:t>NEDEN AKILLI ŞEHİR</a:t>
            </a:r>
            <a:endParaRPr lang="tr-TR" sz="2000" dirty="0">
              <a:solidFill>
                <a:srgbClr val="FF0000"/>
              </a:solidFill>
              <a:latin typeface="Calibri" panose="020F0502020204030204" pitchFamily="34" charset="0"/>
              <a:cs typeface="Calibri" panose="020F0502020204030204" pitchFamily="34" charset="0"/>
            </a:endParaRPr>
          </a:p>
          <a:p>
            <a:pPr algn="ctr"/>
            <a:endParaRPr lang="tr-TR" dirty="0"/>
          </a:p>
        </p:txBody>
      </p:sp>
      <p:sp>
        <p:nvSpPr>
          <p:cNvPr id="18" name="Metin kutusu 17"/>
          <p:cNvSpPr txBox="1"/>
          <p:nvPr/>
        </p:nvSpPr>
        <p:spPr>
          <a:xfrm rot="939007">
            <a:off x="7051289" y="2784768"/>
            <a:ext cx="432262" cy="1015663"/>
          </a:xfrm>
          <a:prstGeom prst="rect">
            <a:avLst/>
          </a:prstGeom>
          <a:noFill/>
        </p:spPr>
        <p:txBody>
          <a:bodyPr wrap="square" rtlCol="0">
            <a:spAutoFit/>
          </a:bodyPr>
          <a:lstStyle/>
          <a:p>
            <a:r>
              <a:rPr lang="tr-TR" sz="6000" dirty="0">
                <a:solidFill>
                  <a:srgbClr val="FF0000"/>
                </a:solidFill>
                <a:latin typeface="Arial Rounded MT Bold" panose="020F0704030504030204" pitchFamily="34" charset="0"/>
              </a:rPr>
              <a:t>!</a:t>
            </a:r>
          </a:p>
        </p:txBody>
      </p:sp>
    </p:spTree>
    <p:extLst>
      <p:ext uri="{BB962C8B-B14F-4D97-AF65-F5344CB8AC3E}">
        <p14:creationId xmlns:p14="http://schemas.microsoft.com/office/powerpoint/2010/main" val="134942933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0466915" y="5791201"/>
            <a:ext cx="861735" cy="930490"/>
          </a:xfrm>
          <a:prstGeom prst="rect">
            <a:avLst/>
          </a:prstGeom>
        </p:spPr>
      </p:pic>
      <p:pic>
        <p:nvPicPr>
          <p:cNvPr id="5" name="Resim 4"/>
          <p:cNvPicPr>
            <a:picLocks noChangeAspect="1"/>
          </p:cNvPicPr>
          <p:nvPr/>
        </p:nvPicPr>
        <p:blipFill>
          <a:blip r:embed="rId3"/>
          <a:stretch>
            <a:fillRect/>
          </a:stretch>
        </p:blipFill>
        <p:spPr>
          <a:xfrm>
            <a:off x="1142805" y="6483242"/>
            <a:ext cx="1407488" cy="374758"/>
          </a:xfrm>
          <a:prstGeom prst="rect">
            <a:avLst/>
          </a:prstGeom>
        </p:spPr>
      </p:pic>
      <p:sp>
        <p:nvSpPr>
          <p:cNvPr id="9" name="Dikdörtgen 8"/>
          <p:cNvSpPr/>
          <p:nvPr/>
        </p:nvSpPr>
        <p:spPr>
          <a:xfrm>
            <a:off x="4486339" y="0"/>
            <a:ext cx="3381055" cy="769441"/>
          </a:xfrm>
          <a:prstGeom prst="rect">
            <a:avLst/>
          </a:prstGeom>
          <a:noFill/>
        </p:spPr>
        <p:txBody>
          <a:bodyPr wrap="none" lIns="91440" tIns="45720" rIns="91440" bIns="45720">
            <a:spAutoFit/>
          </a:bodyPr>
          <a:lstStyle/>
          <a:p>
            <a:pPr algn="ctr"/>
            <a:r>
              <a:rPr lang="tr-TR" sz="4400" b="1" dirty="0">
                <a:ln w="0"/>
                <a:solidFill>
                  <a:srgbClr val="002060"/>
                </a:solidFill>
                <a:effectLst>
                  <a:outerShdw blurRad="38100" dist="19050" dir="2700000" algn="tl" rotWithShape="0">
                    <a:schemeClr val="dk1">
                      <a:alpha val="40000"/>
                    </a:schemeClr>
                  </a:outerShdw>
                </a:effectLst>
              </a:rPr>
              <a:t>AKILLI ŞEHİR </a:t>
            </a:r>
          </a:p>
        </p:txBody>
      </p:sp>
      <p:sp>
        <p:nvSpPr>
          <p:cNvPr id="17" name="Oval 16"/>
          <p:cNvSpPr/>
          <p:nvPr/>
        </p:nvSpPr>
        <p:spPr>
          <a:xfrm>
            <a:off x="4846338" y="2573549"/>
            <a:ext cx="2901123" cy="1458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b="1" dirty="0">
              <a:latin typeface="Calibri" panose="020F0502020204030204" pitchFamily="34" charset="0"/>
              <a:cs typeface="Calibri" panose="020F0502020204030204" pitchFamily="34" charset="0"/>
            </a:endParaRPr>
          </a:p>
          <a:p>
            <a:pPr algn="ctr"/>
            <a:r>
              <a:rPr lang="tr-TR" sz="2000" b="1" dirty="0">
                <a:latin typeface="Calibri" panose="020F0502020204030204" pitchFamily="34" charset="0"/>
                <a:cs typeface="Calibri" panose="020F0502020204030204" pitchFamily="34" charset="0"/>
              </a:rPr>
              <a:t>NEDEN AKILLI ŞEHİR</a:t>
            </a:r>
            <a:endParaRPr lang="tr-TR" sz="2000" dirty="0">
              <a:solidFill>
                <a:srgbClr val="FF0000"/>
              </a:solidFill>
              <a:latin typeface="Calibri" panose="020F0502020204030204" pitchFamily="34" charset="0"/>
              <a:cs typeface="Calibri" panose="020F0502020204030204" pitchFamily="34" charset="0"/>
            </a:endParaRPr>
          </a:p>
          <a:p>
            <a:pPr algn="ctr"/>
            <a:endParaRPr lang="tr-TR" dirty="0"/>
          </a:p>
        </p:txBody>
      </p:sp>
      <p:sp>
        <p:nvSpPr>
          <p:cNvPr id="18" name="Metin kutusu 17"/>
          <p:cNvSpPr txBox="1"/>
          <p:nvPr/>
        </p:nvSpPr>
        <p:spPr>
          <a:xfrm rot="939007">
            <a:off x="7051289" y="2784768"/>
            <a:ext cx="432262" cy="1015663"/>
          </a:xfrm>
          <a:prstGeom prst="rect">
            <a:avLst/>
          </a:prstGeom>
          <a:noFill/>
        </p:spPr>
        <p:txBody>
          <a:bodyPr wrap="square" rtlCol="0">
            <a:spAutoFit/>
          </a:bodyPr>
          <a:lstStyle/>
          <a:p>
            <a:r>
              <a:rPr lang="tr-TR" sz="6000" dirty="0">
                <a:solidFill>
                  <a:srgbClr val="FF0000"/>
                </a:solidFill>
                <a:latin typeface="Arial Rounded MT Bold" panose="020F0704030504030204" pitchFamily="34" charset="0"/>
              </a:rPr>
              <a:t>!</a:t>
            </a:r>
          </a:p>
        </p:txBody>
      </p:sp>
      <p:sp>
        <p:nvSpPr>
          <p:cNvPr id="26" name="Yuvarlatılmış Dikdörtgen 25"/>
          <p:cNvSpPr/>
          <p:nvPr/>
        </p:nvSpPr>
        <p:spPr>
          <a:xfrm>
            <a:off x="1897086" y="1545302"/>
            <a:ext cx="2290351" cy="995192"/>
          </a:xfrm>
          <a:prstGeom prst="roundRect">
            <a:avLst/>
          </a:prstGeom>
          <a:solidFill>
            <a:srgbClr val="FF33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tr-TR" dirty="0"/>
              <a:t>DAHA RASYONEL </a:t>
            </a:r>
          </a:p>
          <a:p>
            <a:pPr lvl="0" algn="ctr"/>
            <a:r>
              <a:rPr lang="tr-TR" b="1" dirty="0">
                <a:solidFill>
                  <a:srgbClr val="002060"/>
                </a:solidFill>
              </a:rPr>
              <a:t>HAREKET ve ULAŞIM</a:t>
            </a:r>
            <a:endParaRPr lang="en-US" b="1" dirty="0">
              <a:solidFill>
                <a:srgbClr val="002060"/>
              </a:solidFill>
            </a:endParaRPr>
          </a:p>
        </p:txBody>
      </p:sp>
      <p:sp>
        <p:nvSpPr>
          <p:cNvPr id="34" name="Aşağı Ok 33"/>
          <p:cNvSpPr/>
          <p:nvPr/>
        </p:nvSpPr>
        <p:spPr>
          <a:xfrm rot="7088742">
            <a:off x="4435308" y="2421290"/>
            <a:ext cx="398064" cy="648000"/>
          </a:xfrm>
          <a:prstGeom prst="downArrow">
            <a:avLst/>
          </a:prstGeom>
          <a:solidFill>
            <a:srgbClr val="FF0000"/>
          </a:solidFill>
          <a:scene3d>
            <a:camera prst="orthographicFront"/>
            <a:lightRig rig="threePt" dir="t"/>
          </a:scene3d>
          <a:sp3d prstMaterial="metal">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294521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0466915" y="5791201"/>
            <a:ext cx="861735" cy="930490"/>
          </a:xfrm>
          <a:prstGeom prst="rect">
            <a:avLst/>
          </a:prstGeom>
        </p:spPr>
      </p:pic>
      <p:pic>
        <p:nvPicPr>
          <p:cNvPr id="5" name="Resim 4"/>
          <p:cNvPicPr>
            <a:picLocks noChangeAspect="1"/>
          </p:cNvPicPr>
          <p:nvPr/>
        </p:nvPicPr>
        <p:blipFill>
          <a:blip r:embed="rId3"/>
          <a:stretch>
            <a:fillRect/>
          </a:stretch>
        </p:blipFill>
        <p:spPr>
          <a:xfrm>
            <a:off x="1142805" y="6483242"/>
            <a:ext cx="1407488" cy="374758"/>
          </a:xfrm>
          <a:prstGeom prst="rect">
            <a:avLst/>
          </a:prstGeom>
        </p:spPr>
      </p:pic>
      <p:sp>
        <p:nvSpPr>
          <p:cNvPr id="9" name="Dikdörtgen 8"/>
          <p:cNvSpPr/>
          <p:nvPr/>
        </p:nvSpPr>
        <p:spPr>
          <a:xfrm>
            <a:off x="4486339" y="0"/>
            <a:ext cx="3381055" cy="769441"/>
          </a:xfrm>
          <a:prstGeom prst="rect">
            <a:avLst/>
          </a:prstGeom>
          <a:noFill/>
        </p:spPr>
        <p:txBody>
          <a:bodyPr wrap="none" lIns="91440" tIns="45720" rIns="91440" bIns="45720">
            <a:spAutoFit/>
          </a:bodyPr>
          <a:lstStyle/>
          <a:p>
            <a:pPr algn="ctr"/>
            <a:r>
              <a:rPr lang="tr-TR" sz="4400" b="1" dirty="0">
                <a:ln w="0"/>
                <a:solidFill>
                  <a:srgbClr val="002060"/>
                </a:solidFill>
                <a:effectLst>
                  <a:outerShdw blurRad="38100" dist="19050" dir="2700000" algn="tl" rotWithShape="0">
                    <a:schemeClr val="dk1">
                      <a:alpha val="40000"/>
                    </a:schemeClr>
                  </a:outerShdw>
                </a:effectLst>
              </a:rPr>
              <a:t>AKILLI ŞEHİR </a:t>
            </a:r>
          </a:p>
        </p:txBody>
      </p:sp>
      <p:sp>
        <p:nvSpPr>
          <p:cNvPr id="17" name="Oval 16"/>
          <p:cNvSpPr/>
          <p:nvPr/>
        </p:nvSpPr>
        <p:spPr>
          <a:xfrm>
            <a:off x="4846338" y="2573549"/>
            <a:ext cx="2901123" cy="1458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b="1" dirty="0">
              <a:latin typeface="Calibri" panose="020F0502020204030204" pitchFamily="34" charset="0"/>
              <a:cs typeface="Calibri" panose="020F0502020204030204" pitchFamily="34" charset="0"/>
            </a:endParaRPr>
          </a:p>
          <a:p>
            <a:pPr algn="ctr"/>
            <a:r>
              <a:rPr lang="tr-TR" sz="2000" b="1" dirty="0">
                <a:latin typeface="Calibri" panose="020F0502020204030204" pitchFamily="34" charset="0"/>
                <a:cs typeface="Calibri" panose="020F0502020204030204" pitchFamily="34" charset="0"/>
              </a:rPr>
              <a:t>NEDEN AKILLI ŞEHİR</a:t>
            </a:r>
            <a:endParaRPr lang="tr-TR" sz="2000" dirty="0">
              <a:solidFill>
                <a:srgbClr val="FF0000"/>
              </a:solidFill>
              <a:latin typeface="Calibri" panose="020F0502020204030204" pitchFamily="34" charset="0"/>
              <a:cs typeface="Calibri" panose="020F0502020204030204" pitchFamily="34" charset="0"/>
            </a:endParaRPr>
          </a:p>
          <a:p>
            <a:pPr algn="ctr"/>
            <a:endParaRPr lang="tr-TR" dirty="0"/>
          </a:p>
        </p:txBody>
      </p:sp>
      <p:sp>
        <p:nvSpPr>
          <p:cNvPr id="18" name="Metin kutusu 17"/>
          <p:cNvSpPr txBox="1"/>
          <p:nvPr/>
        </p:nvSpPr>
        <p:spPr>
          <a:xfrm rot="939007">
            <a:off x="7051289" y="2784768"/>
            <a:ext cx="432262" cy="1015663"/>
          </a:xfrm>
          <a:prstGeom prst="rect">
            <a:avLst/>
          </a:prstGeom>
          <a:noFill/>
        </p:spPr>
        <p:txBody>
          <a:bodyPr wrap="square" rtlCol="0">
            <a:spAutoFit/>
          </a:bodyPr>
          <a:lstStyle/>
          <a:p>
            <a:r>
              <a:rPr lang="tr-TR" sz="6000" dirty="0">
                <a:solidFill>
                  <a:srgbClr val="FF0000"/>
                </a:solidFill>
                <a:latin typeface="Arial Rounded MT Bold" panose="020F0704030504030204" pitchFamily="34" charset="0"/>
              </a:rPr>
              <a:t>!</a:t>
            </a:r>
          </a:p>
        </p:txBody>
      </p:sp>
      <p:sp>
        <p:nvSpPr>
          <p:cNvPr id="26" name="Yuvarlatılmış Dikdörtgen 25"/>
          <p:cNvSpPr/>
          <p:nvPr/>
        </p:nvSpPr>
        <p:spPr>
          <a:xfrm>
            <a:off x="1897086" y="1545302"/>
            <a:ext cx="2290351" cy="995192"/>
          </a:xfrm>
          <a:prstGeom prst="roundRect">
            <a:avLst/>
          </a:prstGeom>
          <a:solidFill>
            <a:srgbClr val="FF33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tr-TR" dirty="0"/>
              <a:t>DAHA RASYONEL </a:t>
            </a:r>
          </a:p>
          <a:p>
            <a:pPr lvl="0" algn="ctr"/>
            <a:r>
              <a:rPr lang="tr-TR" b="1" dirty="0">
                <a:solidFill>
                  <a:srgbClr val="002060"/>
                </a:solidFill>
              </a:rPr>
              <a:t>HAREKET ve ULAŞIM</a:t>
            </a:r>
            <a:endParaRPr lang="en-US" b="1" dirty="0">
              <a:solidFill>
                <a:srgbClr val="002060"/>
              </a:solidFill>
            </a:endParaRPr>
          </a:p>
        </p:txBody>
      </p:sp>
      <p:sp>
        <p:nvSpPr>
          <p:cNvPr id="28" name="Yuvarlatılmış Dikdörtgen 27"/>
          <p:cNvSpPr/>
          <p:nvPr/>
        </p:nvSpPr>
        <p:spPr>
          <a:xfrm>
            <a:off x="1824651" y="4028026"/>
            <a:ext cx="2334991" cy="961555"/>
          </a:xfrm>
          <a:prstGeom prst="roundRect">
            <a:avLst/>
          </a:prstGeom>
          <a:solidFill>
            <a:schemeClr val="bg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r>
              <a:rPr lang="tr-TR" dirty="0"/>
              <a:t>DAHA </a:t>
            </a:r>
          </a:p>
          <a:p>
            <a:pPr algn="ctr"/>
            <a:r>
              <a:rPr lang="tr-TR" dirty="0"/>
              <a:t>UCUZ ve VERİMLİ </a:t>
            </a:r>
            <a:r>
              <a:rPr lang="tr-TR" b="1" dirty="0">
                <a:solidFill>
                  <a:srgbClr val="002060"/>
                </a:solidFill>
              </a:rPr>
              <a:t>ENERJİ</a:t>
            </a:r>
            <a:endParaRPr lang="en-US" b="1" dirty="0">
              <a:solidFill>
                <a:srgbClr val="002060"/>
              </a:solidFill>
            </a:endParaRPr>
          </a:p>
        </p:txBody>
      </p:sp>
      <p:sp>
        <p:nvSpPr>
          <p:cNvPr id="33" name="Aşağı Ok 32"/>
          <p:cNvSpPr/>
          <p:nvPr/>
        </p:nvSpPr>
        <p:spPr>
          <a:xfrm rot="3407138">
            <a:off x="4360531" y="3515909"/>
            <a:ext cx="398064" cy="648000"/>
          </a:xfrm>
          <a:prstGeom prst="downArrow">
            <a:avLst/>
          </a:prstGeom>
          <a:solidFill>
            <a:srgbClr val="FF0000"/>
          </a:solidFill>
          <a:scene3d>
            <a:camera prst="orthographicFront"/>
            <a:lightRig rig="threePt" dir="t"/>
          </a:scene3d>
          <a:sp3d prstMaterial="metal">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2000" b="1" dirty="0">
              <a:latin typeface="Calibri" panose="020F0502020204030204" pitchFamily="34" charset="0"/>
              <a:cs typeface="Calibri" panose="020F0502020204030204" pitchFamily="34" charset="0"/>
            </a:endParaRPr>
          </a:p>
        </p:txBody>
      </p:sp>
      <p:sp>
        <p:nvSpPr>
          <p:cNvPr id="34" name="Aşağı Ok 33"/>
          <p:cNvSpPr/>
          <p:nvPr/>
        </p:nvSpPr>
        <p:spPr>
          <a:xfrm rot="7088742">
            <a:off x="4435308" y="2421290"/>
            <a:ext cx="398064" cy="648000"/>
          </a:xfrm>
          <a:prstGeom prst="downArrow">
            <a:avLst/>
          </a:prstGeom>
          <a:solidFill>
            <a:srgbClr val="FF0000"/>
          </a:solidFill>
          <a:scene3d>
            <a:camera prst="orthographicFront"/>
            <a:lightRig rig="threePt" dir="t"/>
          </a:scene3d>
          <a:sp3d prstMaterial="metal">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668363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0466915" y="5791201"/>
            <a:ext cx="861735" cy="930490"/>
          </a:xfrm>
          <a:prstGeom prst="rect">
            <a:avLst/>
          </a:prstGeom>
        </p:spPr>
      </p:pic>
      <p:pic>
        <p:nvPicPr>
          <p:cNvPr id="5" name="Resim 4"/>
          <p:cNvPicPr>
            <a:picLocks noChangeAspect="1"/>
          </p:cNvPicPr>
          <p:nvPr/>
        </p:nvPicPr>
        <p:blipFill>
          <a:blip r:embed="rId3"/>
          <a:stretch>
            <a:fillRect/>
          </a:stretch>
        </p:blipFill>
        <p:spPr>
          <a:xfrm>
            <a:off x="1142805" y="6483242"/>
            <a:ext cx="1407488" cy="374758"/>
          </a:xfrm>
          <a:prstGeom prst="rect">
            <a:avLst/>
          </a:prstGeom>
        </p:spPr>
      </p:pic>
      <p:sp>
        <p:nvSpPr>
          <p:cNvPr id="9" name="Dikdörtgen 8"/>
          <p:cNvSpPr/>
          <p:nvPr/>
        </p:nvSpPr>
        <p:spPr>
          <a:xfrm>
            <a:off x="4486339" y="0"/>
            <a:ext cx="3381055" cy="769441"/>
          </a:xfrm>
          <a:prstGeom prst="rect">
            <a:avLst/>
          </a:prstGeom>
          <a:noFill/>
        </p:spPr>
        <p:txBody>
          <a:bodyPr wrap="none" lIns="91440" tIns="45720" rIns="91440" bIns="45720">
            <a:spAutoFit/>
          </a:bodyPr>
          <a:lstStyle/>
          <a:p>
            <a:pPr algn="ctr"/>
            <a:r>
              <a:rPr lang="tr-TR" sz="4400" b="1" dirty="0">
                <a:ln w="0"/>
                <a:solidFill>
                  <a:srgbClr val="002060"/>
                </a:solidFill>
                <a:effectLst>
                  <a:outerShdw blurRad="38100" dist="19050" dir="2700000" algn="tl" rotWithShape="0">
                    <a:schemeClr val="dk1">
                      <a:alpha val="40000"/>
                    </a:schemeClr>
                  </a:outerShdw>
                </a:effectLst>
              </a:rPr>
              <a:t>AKILLI ŞEHİR </a:t>
            </a:r>
          </a:p>
        </p:txBody>
      </p:sp>
      <p:sp>
        <p:nvSpPr>
          <p:cNvPr id="17" name="Oval 16"/>
          <p:cNvSpPr/>
          <p:nvPr/>
        </p:nvSpPr>
        <p:spPr>
          <a:xfrm>
            <a:off x="4846338" y="2573549"/>
            <a:ext cx="2901123" cy="1458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b="1" dirty="0">
              <a:latin typeface="Calibri" panose="020F0502020204030204" pitchFamily="34" charset="0"/>
              <a:cs typeface="Calibri" panose="020F0502020204030204" pitchFamily="34" charset="0"/>
            </a:endParaRPr>
          </a:p>
          <a:p>
            <a:pPr algn="ctr"/>
            <a:r>
              <a:rPr lang="tr-TR" sz="2000" b="1" dirty="0">
                <a:latin typeface="Calibri" panose="020F0502020204030204" pitchFamily="34" charset="0"/>
                <a:cs typeface="Calibri" panose="020F0502020204030204" pitchFamily="34" charset="0"/>
              </a:rPr>
              <a:t>NEDEN AKILLI ŞEHİR</a:t>
            </a:r>
            <a:endParaRPr lang="tr-TR" sz="2000" dirty="0">
              <a:solidFill>
                <a:srgbClr val="FF0000"/>
              </a:solidFill>
              <a:latin typeface="Calibri" panose="020F0502020204030204" pitchFamily="34" charset="0"/>
              <a:cs typeface="Calibri" panose="020F0502020204030204" pitchFamily="34" charset="0"/>
            </a:endParaRPr>
          </a:p>
          <a:p>
            <a:pPr algn="ctr"/>
            <a:endParaRPr lang="tr-TR" dirty="0"/>
          </a:p>
        </p:txBody>
      </p:sp>
      <p:sp>
        <p:nvSpPr>
          <p:cNvPr id="18" name="Metin kutusu 17"/>
          <p:cNvSpPr txBox="1"/>
          <p:nvPr/>
        </p:nvSpPr>
        <p:spPr>
          <a:xfrm rot="939007">
            <a:off x="7051289" y="2784768"/>
            <a:ext cx="432262" cy="1015663"/>
          </a:xfrm>
          <a:prstGeom prst="rect">
            <a:avLst/>
          </a:prstGeom>
          <a:noFill/>
        </p:spPr>
        <p:txBody>
          <a:bodyPr wrap="square" rtlCol="0">
            <a:spAutoFit/>
          </a:bodyPr>
          <a:lstStyle/>
          <a:p>
            <a:r>
              <a:rPr lang="tr-TR" sz="6000" dirty="0">
                <a:solidFill>
                  <a:srgbClr val="FF0000"/>
                </a:solidFill>
                <a:latin typeface="Arial Rounded MT Bold" panose="020F0704030504030204" pitchFamily="34" charset="0"/>
              </a:rPr>
              <a:t>!</a:t>
            </a:r>
          </a:p>
        </p:txBody>
      </p:sp>
      <p:sp>
        <p:nvSpPr>
          <p:cNvPr id="20" name="Yuvarlatılmış Dikdörtgen 19"/>
          <p:cNvSpPr/>
          <p:nvPr/>
        </p:nvSpPr>
        <p:spPr>
          <a:xfrm>
            <a:off x="4915485" y="4874226"/>
            <a:ext cx="2661054" cy="96155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dirty="0"/>
              <a:t>DAHA </a:t>
            </a:r>
          </a:p>
          <a:p>
            <a:pPr lvl="0" algn="ctr"/>
            <a:r>
              <a:rPr lang="tr-TR" dirty="0"/>
              <a:t>TEMİZ ve GÜVENLİ </a:t>
            </a:r>
            <a:r>
              <a:rPr lang="tr-TR" b="1" dirty="0">
                <a:solidFill>
                  <a:srgbClr val="002060"/>
                </a:solidFill>
              </a:rPr>
              <a:t>ÇEVRE</a:t>
            </a:r>
            <a:endParaRPr lang="en-US" b="1" dirty="0">
              <a:solidFill>
                <a:srgbClr val="002060"/>
              </a:solidFill>
            </a:endParaRPr>
          </a:p>
        </p:txBody>
      </p:sp>
      <p:sp>
        <p:nvSpPr>
          <p:cNvPr id="26" name="Yuvarlatılmış Dikdörtgen 25"/>
          <p:cNvSpPr/>
          <p:nvPr/>
        </p:nvSpPr>
        <p:spPr>
          <a:xfrm>
            <a:off x="1897086" y="1545302"/>
            <a:ext cx="2290351" cy="995192"/>
          </a:xfrm>
          <a:prstGeom prst="roundRect">
            <a:avLst/>
          </a:prstGeom>
          <a:solidFill>
            <a:srgbClr val="FF33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tr-TR" dirty="0"/>
              <a:t>DAHA RASYONEL </a:t>
            </a:r>
          </a:p>
          <a:p>
            <a:pPr lvl="0" algn="ctr"/>
            <a:r>
              <a:rPr lang="tr-TR" b="1" dirty="0">
                <a:solidFill>
                  <a:srgbClr val="002060"/>
                </a:solidFill>
              </a:rPr>
              <a:t>HAREKET ve ULAŞIM</a:t>
            </a:r>
            <a:endParaRPr lang="en-US" b="1" dirty="0">
              <a:solidFill>
                <a:srgbClr val="002060"/>
              </a:solidFill>
            </a:endParaRPr>
          </a:p>
        </p:txBody>
      </p:sp>
      <p:sp>
        <p:nvSpPr>
          <p:cNvPr id="28" name="Yuvarlatılmış Dikdörtgen 27"/>
          <p:cNvSpPr/>
          <p:nvPr/>
        </p:nvSpPr>
        <p:spPr>
          <a:xfrm>
            <a:off x="1824651" y="4028026"/>
            <a:ext cx="2334991" cy="961555"/>
          </a:xfrm>
          <a:prstGeom prst="roundRect">
            <a:avLst/>
          </a:prstGeom>
          <a:solidFill>
            <a:schemeClr val="bg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r>
              <a:rPr lang="tr-TR" dirty="0"/>
              <a:t>DAHA </a:t>
            </a:r>
          </a:p>
          <a:p>
            <a:pPr algn="ctr"/>
            <a:r>
              <a:rPr lang="tr-TR" dirty="0"/>
              <a:t>UCUZ ve VERİMLİ </a:t>
            </a:r>
            <a:r>
              <a:rPr lang="tr-TR" b="1" dirty="0">
                <a:solidFill>
                  <a:srgbClr val="002060"/>
                </a:solidFill>
              </a:rPr>
              <a:t>ENERJİ</a:t>
            </a:r>
            <a:endParaRPr lang="en-US" b="1" dirty="0">
              <a:solidFill>
                <a:srgbClr val="002060"/>
              </a:solidFill>
            </a:endParaRPr>
          </a:p>
        </p:txBody>
      </p:sp>
      <p:sp>
        <p:nvSpPr>
          <p:cNvPr id="32" name="Aşağı Ok 31"/>
          <p:cNvSpPr/>
          <p:nvPr/>
        </p:nvSpPr>
        <p:spPr>
          <a:xfrm>
            <a:off x="6097867" y="4099622"/>
            <a:ext cx="398064" cy="648000"/>
          </a:xfrm>
          <a:prstGeom prst="downArrow">
            <a:avLst/>
          </a:prstGeom>
          <a:solidFill>
            <a:srgbClr val="FF0000"/>
          </a:solidFill>
          <a:scene3d>
            <a:camera prst="orthographicFront"/>
            <a:lightRig rig="threePt" dir="t"/>
          </a:scene3d>
          <a:sp3d prstMaterial="metal">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2000" b="1" dirty="0">
              <a:latin typeface="Calibri" panose="020F0502020204030204" pitchFamily="34" charset="0"/>
              <a:cs typeface="Calibri" panose="020F0502020204030204" pitchFamily="34" charset="0"/>
            </a:endParaRPr>
          </a:p>
        </p:txBody>
      </p:sp>
      <p:sp>
        <p:nvSpPr>
          <p:cNvPr id="33" name="Aşağı Ok 32"/>
          <p:cNvSpPr/>
          <p:nvPr/>
        </p:nvSpPr>
        <p:spPr>
          <a:xfrm rot="3407138">
            <a:off x="4360531" y="3515909"/>
            <a:ext cx="398064" cy="648000"/>
          </a:xfrm>
          <a:prstGeom prst="downArrow">
            <a:avLst/>
          </a:prstGeom>
          <a:solidFill>
            <a:srgbClr val="FF0000"/>
          </a:solidFill>
          <a:scene3d>
            <a:camera prst="orthographicFront"/>
            <a:lightRig rig="threePt" dir="t"/>
          </a:scene3d>
          <a:sp3d prstMaterial="metal">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2000" b="1" dirty="0">
              <a:latin typeface="Calibri" panose="020F0502020204030204" pitchFamily="34" charset="0"/>
              <a:cs typeface="Calibri" panose="020F0502020204030204" pitchFamily="34" charset="0"/>
            </a:endParaRPr>
          </a:p>
        </p:txBody>
      </p:sp>
      <p:sp>
        <p:nvSpPr>
          <p:cNvPr id="34" name="Aşağı Ok 33"/>
          <p:cNvSpPr/>
          <p:nvPr/>
        </p:nvSpPr>
        <p:spPr>
          <a:xfrm rot="7088742">
            <a:off x="4435308" y="2421290"/>
            <a:ext cx="398064" cy="648000"/>
          </a:xfrm>
          <a:prstGeom prst="downArrow">
            <a:avLst/>
          </a:prstGeom>
          <a:solidFill>
            <a:srgbClr val="FF0000"/>
          </a:solidFill>
          <a:scene3d>
            <a:camera prst="orthographicFront"/>
            <a:lightRig rig="threePt" dir="t"/>
          </a:scene3d>
          <a:sp3d prstMaterial="metal">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394667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0466915" y="5791201"/>
            <a:ext cx="861735" cy="930490"/>
          </a:xfrm>
          <a:prstGeom prst="rect">
            <a:avLst/>
          </a:prstGeom>
        </p:spPr>
      </p:pic>
      <p:pic>
        <p:nvPicPr>
          <p:cNvPr id="5" name="Resim 4"/>
          <p:cNvPicPr>
            <a:picLocks noChangeAspect="1"/>
          </p:cNvPicPr>
          <p:nvPr/>
        </p:nvPicPr>
        <p:blipFill>
          <a:blip r:embed="rId3"/>
          <a:stretch>
            <a:fillRect/>
          </a:stretch>
        </p:blipFill>
        <p:spPr>
          <a:xfrm>
            <a:off x="1142805" y="6483242"/>
            <a:ext cx="1407488" cy="374758"/>
          </a:xfrm>
          <a:prstGeom prst="rect">
            <a:avLst/>
          </a:prstGeom>
        </p:spPr>
      </p:pic>
      <p:sp>
        <p:nvSpPr>
          <p:cNvPr id="9" name="Dikdörtgen 8"/>
          <p:cNvSpPr/>
          <p:nvPr/>
        </p:nvSpPr>
        <p:spPr>
          <a:xfrm>
            <a:off x="4486339" y="0"/>
            <a:ext cx="3381055" cy="769441"/>
          </a:xfrm>
          <a:prstGeom prst="rect">
            <a:avLst/>
          </a:prstGeom>
          <a:noFill/>
        </p:spPr>
        <p:txBody>
          <a:bodyPr wrap="none" lIns="91440" tIns="45720" rIns="91440" bIns="45720">
            <a:spAutoFit/>
          </a:bodyPr>
          <a:lstStyle/>
          <a:p>
            <a:pPr algn="ctr"/>
            <a:r>
              <a:rPr lang="tr-TR" sz="4400" b="1" dirty="0">
                <a:ln w="0"/>
                <a:solidFill>
                  <a:srgbClr val="002060"/>
                </a:solidFill>
                <a:effectLst>
                  <a:outerShdw blurRad="38100" dist="19050" dir="2700000" algn="tl" rotWithShape="0">
                    <a:schemeClr val="dk1">
                      <a:alpha val="40000"/>
                    </a:schemeClr>
                  </a:outerShdw>
                </a:effectLst>
              </a:rPr>
              <a:t>AKILLI ŞEHİR </a:t>
            </a:r>
          </a:p>
        </p:txBody>
      </p:sp>
      <p:sp>
        <p:nvSpPr>
          <p:cNvPr id="17" name="Oval 16"/>
          <p:cNvSpPr/>
          <p:nvPr/>
        </p:nvSpPr>
        <p:spPr>
          <a:xfrm>
            <a:off x="4846338" y="2573549"/>
            <a:ext cx="2901123" cy="1458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b="1" dirty="0">
              <a:latin typeface="Calibri" panose="020F0502020204030204" pitchFamily="34" charset="0"/>
              <a:cs typeface="Calibri" panose="020F0502020204030204" pitchFamily="34" charset="0"/>
            </a:endParaRPr>
          </a:p>
          <a:p>
            <a:pPr algn="ctr"/>
            <a:r>
              <a:rPr lang="tr-TR" sz="2000" b="1" dirty="0">
                <a:latin typeface="Calibri" panose="020F0502020204030204" pitchFamily="34" charset="0"/>
                <a:cs typeface="Calibri" panose="020F0502020204030204" pitchFamily="34" charset="0"/>
              </a:rPr>
              <a:t>NEDEN AKILLI ŞEHİR</a:t>
            </a:r>
            <a:endParaRPr lang="tr-TR" sz="2000" dirty="0">
              <a:solidFill>
                <a:srgbClr val="FF0000"/>
              </a:solidFill>
              <a:latin typeface="Calibri" panose="020F0502020204030204" pitchFamily="34" charset="0"/>
              <a:cs typeface="Calibri" panose="020F0502020204030204" pitchFamily="34" charset="0"/>
            </a:endParaRPr>
          </a:p>
          <a:p>
            <a:pPr algn="ctr"/>
            <a:endParaRPr lang="tr-TR" dirty="0"/>
          </a:p>
        </p:txBody>
      </p:sp>
      <p:sp>
        <p:nvSpPr>
          <p:cNvPr id="18" name="Metin kutusu 17"/>
          <p:cNvSpPr txBox="1"/>
          <p:nvPr/>
        </p:nvSpPr>
        <p:spPr>
          <a:xfrm rot="939007">
            <a:off x="7051289" y="2784768"/>
            <a:ext cx="432262" cy="1015663"/>
          </a:xfrm>
          <a:prstGeom prst="rect">
            <a:avLst/>
          </a:prstGeom>
          <a:noFill/>
        </p:spPr>
        <p:txBody>
          <a:bodyPr wrap="square" rtlCol="0">
            <a:spAutoFit/>
          </a:bodyPr>
          <a:lstStyle/>
          <a:p>
            <a:r>
              <a:rPr lang="tr-TR" sz="6000" dirty="0">
                <a:solidFill>
                  <a:srgbClr val="FF0000"/>
                </a:solidFill>
                <a:latin typeface="Arial Rounded MT Bold" panose="020F0704030504030204" pitchFamily="34" charset="0"/>
              </a:rPr>
              <a:t>!</a:t>
            </a:r>
          </a:p>
        </p:txBody>
      </p:sp>
      <p:sp>
        <p:nvSpPr>
          <p:cNvPr id="20" name="Yuvarlatılmış Dikdörtgen 19"/>
          <p:cNvSpPr/>
          <p:nvPr/>
        </p:nvSpPr>
        <p:spPr>
          <a:xfrm>
            <a:off x="4915485" y="4874226"/>
            <a:ext cx="2661054" cy="96155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dirty="0"/>
              <a:t>DAHA </a:t>
            </a:r>
          </a:p>
          <a:p>
            <a:pPr lvl="0" algn="ctr"/>
            <a:r>
              <a:rPr lang="tr-TR" dirty="0"/>
              <a:t>TEMİZ ve GÜVENLİ </a:t>
            </a:r>
            <a:r>
              <a:rPr lang="tr-TR" b="1" dirty="0">
                <a:solidFill>
                  <a:srgbClr val="002060"/>
                </a:solidFill>
              </a:rPr>
              <a:t>ÇEVRE</a:t>
            </a:r>
            <a:endParaRPr lang="en-US" b="1" dirty="0">
              <a:solidFill>
                <a:srgbClr val="002060"/>
              </a:solidFill>
            </a:endParaRPr>
          </a:p>
        </p:txBody>
      </p:sp>
      <p:sp>
        <p:nvSpPr>
          <p:cNvPr id="24" name="Yuvarlatılmış Dikdörtgen 23"/>
          <p:cNvSpPr/>
          <p:nvPr/>
        </p:nvSpPr>
        <p:spPr>
          <a:xfrm>
            <a:off x="8484731" y="4028026"/>
            <a:ext cx="2743725" cy="961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dirty="0"/>
              <a:t>DAHA </a:t>
            </a:r>
          </a:p>
          <a:p>
            <a:pPr algn="ctr"/>
            <a:r>
              <a:rPr lang="tr-TR" dirty="0"/>
              <a:t>ETKİN ve PAYLAŞIMCI </a:t>
            </a:r>
            <a:r>
              <a:rPr lang="tr-TR" b="1" dirty="0">
                <a:solidFill>
                  <a:srgbClr val="002060"/>
                </a:solidFill>
              </a:rPr>
              <a:t>YÖNETİM</a:t>
            </a:r>
            <a:endParaRPr lang="en-US" b="1" dirty="0">
              <a:solidFill>
                <a:srgbClr val="002060"/>
              </a:solidFill>
            </a:endParaRPr>
          </a:p>
        </p:txBody>
      </p:sp>
      <p:sp>
        <p:nvSpPr>
          <p:cNvPr id="26" name="Yuvarlatılmış Dikdörtgen 25"/>
          <p:cNvSpPr/>
          <p:nvPr/>
        </p:nvSpPr>
        <p:spPr>
          <a:xfrm>
            <a:off x="1897086" y="1545302"/>
            <a:ext cx="2290351" cy="995192"/>
          </a:xfrm>
          <a:prstGeom prst="roundRect">
            <a:avLst/>
          </a:prstGeom>
          <a:solidFill>
            <a:srgbClr val="FF33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tr-TR" dirty="0"/>
              <a:t>DAHA RASYONEL </a:t>
            </a:r>
          </a:p>
          <a:p>
            <a:pPr lvl="0" algn="ctr"/>
            <a:r>
              <a:rPr lang="tr-TR" b="1" dirty="0">
                <a:solidFill>
                  <a:srgbClr val="002060"/>
                </a:solidFill>
              </a:rPr>
              <a:t>HAREKET ve ULAŞIM</a:t>
            </a:r>
            <a:endParaRPr lang="en-US" b="1" dirty="0">
              <a:solidFill>
                <a:srgbClr val="002060"/>
              </a:solidFill>
            </a:endParaRPr>
          </a:p>
        </p:txBody>
      </p:sp>
      <p:sp>
        <p:nvSpPr>
          <p:cNvPr id="28" name="Yuvarlatılmış Dikdörtgen 27"/>
          <p:cNvSpPr/>
          <p:nvPr/>
        </p:nvSpPr>
        <p:spPr>
          <a:xfrm>
            <a:off x="1824651" y="4028026"/>
            <a:ext cx="2334991" cy="961555"/>
          </a:xfrm>
          <a:prstGeom prst="roundRect">
            <a:avLst/>
          </a:prstGeom>
          <a:solidFill>
            <a:schemeClr val="bg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r>
              <a:rPr lang="tr-TR" dirty="0"/>
              <a:t>DAHA </a:t>
            </a:r>
          </a:p>
          <a:p>
            <a:pPr algn="ctr"/>
            <a:r>
              <a:rPr lang="tr-TR" dirty="0"/>
              <a:t>UCUZ ve VERİMLİ </a:t>
            </a:r>
            <a:r>
              <a:rPr lang="tr-TR" b="1" dirty="0">
                <a:solidFill>
                  <a:srgbClr val="002060"/>
                </a:solidFill>
              </a:rPr>
              <a:t>ENERJİ</a:t>
            </a:r>
            <a:endParaRPr lang="en-US" b="1" dirty="0">
              <a:solidFill>
                <a:srgbClr val="002060"/>
              </a:solidFill>
            </a:endParaRPr>
          </a:p>
        </p:txBody>
      </p:sp>
      <p:sp>
        <p:nvSpPr>
          <p:cNvPr id="31" name="Aşağı Ok 30"/>
          <p:cNvSpPr/>
          <p:nvPr/>
        </p:nvSpPr>
        <p:spPr>
          <a:xfrm rot="18056429">
            <a:off x="7757735" y="3535063"/>
            <a:ext cx="398064" cy="648000"/>
          </a:xfrm>
          <a:prstGeom prst="downArrow">
            <a:avLst/>
          </a:prstGeom>
          <a:solidFill>
            <a:srgbClr val="FF0000"/>
          </a:solidFill>
          <a:scene3d>
            <a:camera prst="orthographicFront"/>
            <a:lightRig rig="threePt" dir="t"/>
          </a:scene3d>
          <a:sp3d prstMaterial="metal">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2000" b="1" dirty="0">
              <a:latin typeface="Calibri" panose="020F0502020204030204" pitchFamily="34" charset="0"/>
              <a:cs typeface="Calibri" panose="020F0502020204030204" pitchFamily="34" charset="0"/>
            </a:endParaRPr>
          </a:p>
        </p:txBody>
      </p:sp>
      <p:sp>
        <p:nvSpPr>
          <p:cNvPr id="32" name="Aşağı Ok 31"/>
          <p:cNvSpPr/>
          <p:nvPr/>
        </p:nvSpPr>
        <p:spPr>
          <a:xfrm>
            <a:off x="6097867" y="4099622"/>
            <a:ext cx="398064" cy="648000"/>
          </a:xfrm>
          <a:prstGeom prst="downArrow">
            <a:avLst/>
          </a:prstGeom>
          <a:solidFill>
            <a:srgbClr val="FF0000"/>
          </a:solidFill>
          <a:scene3d>
            <a:camera prst="orthographicFront"/>
            <a:lightRig rig="threePt" dir="t"/>
          </a:scene3d>
          <a:sp3d prstMaterial="metal">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2000" b="1" dirty="0">
              <a:latin typeface="Calibri" panose="020F0502020204030204" pitchFamily="34" charset="0"/>
              <a:cs typeface="Calibri" panose="020F0502020204030204" pitchFamily="34" charset="0"/>
            </a:endParaRPr>
          </a:p>
        </p:txBody>
      </p:sp>
      <p:sp>
        <p:nvSpPr>
          <p:cNvPr id="33" name="Aşağı Ok 32"/>
          <p:cNvSpPr/>
          <p:nvPr/>
        </p:nvSpPr>
        <p:spPr>
          <a:xfrm rot="3407138">
            <a:off x="4360531" y="3515909"/>
            <a:ext cx="398064" cy="648000"/>
          </a:xfrm>
          <a:prstGeom prst="downArrow">
            <a:avLst/>
          </a:prstGeom>
          <a:solidFill>
            <a:srgbClr val="FF0000"/>
          </a:solidFill>
          <a:scene3d>
            <a:camera prst="orthographicFront"/>
            <a:lightRig rig="threePt" dir="t"/>
          </a:scene3d>
          <a:sp3d prstMaterial="metal">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2000" b="1" dirty="0">
              <a:latin typeface="Calibri" panose="020F0502020204030204" pitchFamily="34" charset="0"/>
              <a:cs typeface="Calibri" panose="020F0502020204030204" pitchFamily="34" charset="0"/>
            </a:endParaRPr>
          </a:p>
        </p:txBody>
      </p:sp>
      <p:sp>
        <p:nvSpPr>
          <p:cNvPr id="34" name="Aşağı Ok 33"/>
          <p:cNvSpPr/>
          <p:nvPr/>
        </p:nvSpPr>
        <p:spPr>
          <a:xfrm rot="7088742">
            <a:off x="4435308" y="2421290"/>
            <a:ext cx="398064" cy="648000"/>
          </a:xfrm>
          <a:prstGeom prst="downArrow">
            <a:avLst/>
          </a:prstGeom>
          <a:solidFill>
            <a:srgbClr val="FF0000"/>
          </a:solidFill>
          <a:scene3d>
            <a:camera prst="orthographicFront"/>
            <a:lightRig rig="threePt" dir="t"/>
          </a:scene3d>
          <a:sp3d prstMaterial="metal">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8445770"/>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vre">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spDef>
      <a:spPr/>
      <a:bodyPr rtlCol="0" anchor="ctr"/>
      <a:lstStyle>
        <a:defPPr algn="ctr">
          <a:defRPr sz="2000" b="1" dirty="0" smtClean="0">
            <a:latin typeface="Calibri" panose="020F0502020204030204" pitchFamily="34" charset="0"/>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1383</TotalTime>
  <Words>567</Words>
  <Application>Microsoft Office PowerPoint</Application>
  <PresentationFormat>Geniş ekran</PresentationFormat>
  <Paragraphs>142</Paragraphs>
  <Slides>17</Slides>
  <Notes>0</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Slayt Başlıkları</vt:lpstr>
      </vt:variant>
      <vt:variant>
        <vt:i4>17</vt:i4>
      </vt:variant>
      <vt:variant>
        <vt:lpstr>Özel Gösteriler</vt:lpstr>
      </vt:variant>
      <vt:variant>
        <vt:i4>1</vt:i4>
      </vt:variant>
    </vt:vector>
  </HeadingPairs>
  <TitlesOfParts>
    <vt:vector size="25" baseType="lpstr">
      <vt:lpstr>Yu Gothic UI Semibold</vt:lpstr>
      <vt:lpstr>Arial</vt:lpstr>
      <vt:lpstr>Arial Rounded MT Bold</vt:lpstr>
      <vt:lpstr>Calibri</vt:lpstr>
      <vt:lpstr>Tw Cen MT</vt:lpstr>
      <vt:lpstr>Wingdings</vt:lpstr>
      <vt:lpstr>Devre</vt:lpstr>
      <vt:lpstr>                             Erkan çağıl</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çözüm mimarisi</vt:lpstr>
      <vt:lpstr>PowerPoint Sunusu</vt:lpstr>
      <vt:lpstr>PowerPoint Sunusu</vt:lpstr>
      <vt:lpstr>TEŞEKKÜR</vt:lpstr>
      <vt:lpstr>PowerPoint Sunusu</vt:lpstr>
      <vt:lpstr>Özel Gösteri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mimari       yapı</dc:title>
  <dc:creator>erkan</dc:creator>
  <cp:lastModifiedBy>Erkan Çağıl</cp:lastModifiedBy>
  <cp:revision>64</cp:revision>
  <dcterms:created xsi:type="dcterms:W3CDTF">2019-11-03T00:09:51Z</dcterms:created>
  <dcterms:modified xsi:type="dcterms:W3CDTF">2019-11-04T10:15:35Z</dcterms:modified>
</cp:coreProperties>
</file>