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5"/>
  </p:notesMasterIdLst>
  <p:sldIdLst>
    <p:sldId id="408" r:id="rId2"/>
    <p:sldId id="442" r:id="rId3"/>
    <p:sldId id="443" r:id="rId4"/>
    <p:sldId id="382" r:id="rId5"/>
    <p:sldId id="424" r:id="rId6"/>
    <p:sldId id="426" r:id="rId7"/>
    <p:sldId id="427" r:id="rId8"/>
    <p:sldId id="428" r:id="rId9"/>
    <p:sldId id="429" r:id="rId10"/>
    <p:sldId id="430" r:id="rId11"/>
    <p:sldId id="431" r:id="rId12"/>
    <p:sldId id="432" r:id="rId13"/>
    <p:sldId id="433" r:id="rId14"/>
    <p:sldId id="445" r:id="rId15"/>
    <p:sldId id="435" r:id="rId16"/>
    <p:sldId id="384" r:id="rId17"/>
    <p:sldId id="444" r:id="rId18"/>
    <p:sldId id="381" r:id="rId19"/>
    <p:sldId id="410" r:id="rId20"/>
    <p:sldId id="422" r:id="rId21"/>
    <p:sldId id="420" r:id="rId22"/>
    <p:sldId id="403" r:id="rId23"/>
    <p:sldId id="415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FFFFFF"/>
    <a:srgbClr val="69AF2C"/>
    <a:srgbClr val="FFDE24"/>
    <a:srgbClr val="3398DB"/>
    <a:srgbClr val="FF9E43"/>
    <a:srgbClr val="5F7593"/>
    <a:srgbClr val="FF9E44"/>
    <a:srgbClr val="2F528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28" autoAdjust="0"/>
    <p:restoredTop sz="84554" autoAdjust="0"/>
  </p:normalViewPr>
  <p:slideViewPr>
    <p:cSldViewPr snapToGrid="0">
      <p:cViewPr varScale="1">
        <p:scale>
          <a:sx n="58" d="100"/>
          <a:sy n="58" d="100"/>
        </p:scale>
        <p:origin x="1064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AE850-C202-4063-A0B6-B6EE1AED3806}" type="doc">
      <dgm:prSet loTypeId="urn:microsoft.com/office/officeart/2011/layout/Circle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9553D50-E0FF-4795-A6A9-AFCF1443EC9B}">
      <dgm:prSet phldrT="[Text]" custT="1"/>
      <dgm:spPr/>
      <dgm:t>
        <a:bodyPr/>
        <a:lstStyle/>
        <a:p>
          <a:r>
            <a:rPr lang="tr-TR" sz="3200" b="1" dirty="0" smtClean="0">
              <a:latin typeface="Greycliff CF Medium" panose="00000600000000000000" pitchFamily="50" charset="-94"/>
            </a:rPr>
            <a:t>2017</a:t>
          </a:r>
          <a:r>
            <a:rPr lang="tr-TR" sz="2300" dirty="0" smtClean="0">
              <a:latin typeface="Greycliff CF Medium" panose="00000600000000000000" pitchFamily="50" charset="-94"/>
            </a:rPr>
            <a:t/>
          </a:r>
          <a:br>
            <a:rPr lang="tr-TR" sz="2300" dirty="0" smtClean="0">
              <a:latin typeface="Greycliff CF Medium" panose="00000600000000000000" pitchFamily="50" charset="-94"/>
            </a:rPr>
          </a:br>
          <a:r>
            <a:rPr lang="tr-TR" sz="2300" dirty="0" smtClean="0">
              <a:latin typeface="Greycliff CF Medium" panose="00000600000000000000" pitchFamily="50" charset="-94"/>
            </a:rPr>
            <a:t>Demo çalışmaları</a:t>
          </a:r>
          <a:endParaRPr lang="tr-TR" sz="2300" dirty="0">
            <a:latin typeface="Greycliff CF Medium" panose="00000600000000000000" pitchFamily="50" charset="-94"/>
          </a:endParaRPr>
        </a:p>
      </dgm:t>
    </dgm:pt>
    <dgm:pt modelId="{CB2EB2FC-2567-4D6D-B111-8EBAB1D416C5}" type="parTrans" cxnId="{83184652-967C-4104-91F6-3AE3BC6ABF70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459A421E-6401-4976-8198-1D75F8577401}" type="sibTrans" cxnId="{83184652-967C-4104-91F6-3AE3BC6ABF70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46A3ECB9-E791-4978-BDFD-CEB33F3C40D7}">
      <dgm:prSet phldrT="[Text]" custT="1"/>
      <dgm:spPr/>
      <dgm:t>
        <a:bodyPr/>
        <a:lstStyle/>
        <a:p>
          <a:r>
            <a:rPr lang="tr-TR" sz="3200" b="1" dirty="0" smtClean="0">
              <a:latin typeface="Greycliff CF Medium" panose="00000600000000000000" pitchFamily="50" charset="-94"/>
            </a:rPr>
            <a:t>2018</a:t>
          </a:r>
          <a:r>
            <a:rPr lang="tr-TR" sz="2300" dirty="0" smtClean="0">
              <a:latin typeface="Greycliff CF Medium" panose="00000600000000000000" pitchFamily="50" charset="-94"/>
            </a:rPr>
            <a:t/>
          </a:r>
          <a:br>
            <a:rPr lang="tr-TR" sz="2300" dirty="0" smtClean="0">
              <a:latin typeface="Greycliff CF Medium" panose="00000600000000000000" pitchFamily="50" charset="-94"/>
            </a:rPr>
          </a:br>
          <a:r>
            <a:rPr lang="tr-TR" sz="2300" dirty="0" err="1" smtClean="0">
              <a:latin typeface="Greycliff CF Medium" panose="00000600000000000000" pitchFamily="50" charset="-94"/>
            </a:rPr>
            <a:t>Lab</a:t>
          </a:r>
          <a:r>
            <a:rPr lang="tr-TR" sz="2300" dirty="0" smtClean="0">
              <a:latin typeface="Greycliff CF Medium" panose="00000600000000000000" pitchFamily="50" charset="-94"/>
            </a:rPr>
            <a:t> testleri</a:t>
          </a:r>
          <a:endParaRPr lang="tr-TR" sz="2300" dirty="0">
            <a:latin typeface="Greycliff CF Medium" panose="00000600000000000000" pitchFamily="50" charset="-94"/>
          </a:endParaRPr>
        </a:p>
      </dgm:t>
    </dgm:pt>
    <dgm:pt modelId="{2A1A55AA-E6A8-452A-A88E-2F6D0B912D29}" type="parTrans" cxnId="{D7E68540-2FB9-4FEE-B12B-485DE37C63E4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98F339F7-F7E8-467A-909C-D315D62F6946}" type="sibTrans" cxnId="{D7E68540-2FB9-4FEE-B12B-485DE37C63E4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AC5DF7BB-3C8A-465B-869E-EF379F92F3EA}">
      <dgm:prSet phldrT="[Text]" custT="1"/>
      <dgm:spPr/>
      <dgm:t>
        <a:bodyPr/>
        <a:lstStyle/>
        <a:p>
          <a:r>
            <a:rPr lang="tr-TR" sz="3200" b="1" dirty="0" smtClean="0">
              <a:latin typeface="Greycliff CF Medium" panose="00000600000000000000" pitchFamily="50" charset="-94"/>
            </a:rPr>
            <a:t>2019</a:t>
          </a:r>
          <a:r>
            <a:rPr lang="tr-TR" sz="2300" dirty="0" smtClean="0">
              <a:latin typeface="Greycliff CF Medium" panose="00000600000000000000" pitchFamily="50" charset="-94"/>
            </a:rPr>
            <a:t/>
          </a:r>
          <a:br>
            <a:rPr lang="tr-TR" sz="2300" dirty="0" smtClean="0">
              <a:latin typeface="Greycliff CF Medium" panose="00000600000000000000" pitchFamily="50" charset="-94"/>
            </a:rPr>
          </a:br>
          <a:r>
            <a:rPr lang="tr-TR" sz="2300" dirty="0" smtClean="0">
              <a:latin typeface="Greycliff CF Medium" panose="00000600000000000000" pitchFamily="50" charset="-94"/>
            </a:rPr>
            <a:t>Saha Pilot uygulamaları</a:t>
          </a:r>
          <a:endParaRPr lang="tr-TR" sz="2300" dirty="0">
            <a:latin typeface="Greycliff CF Medium" panose="00000600000000000000" pitchFamily="50" charset="-94"/>
          </a:endParaRPr>
        </a:p>
      </dgm:t>
    </dgm:pt>
    <dgm:pt modelId="{791641B8-9896-4396-B365-48A4663775AF}" type="parTrans" cxnId="{5B52C834-01F6-4221-91DD-F4FA6859E9A3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E1C4593D-AFF2-4D3A-BB57-CA35A1CBF0E0}" type="sibTrans" cxnId="{5B52C834-01F6-4221-91DD-F4FA6859E9A3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4F56B9B2-B410-4848-B66D-5842EF3C6F4A}">
      <dgm:prSet phldrT="[Text]" custT="1"/>
      <dgm:spPr/>
      <dgm:t>
        <a:bodyPr/>
        <a:lstStyle/>
        <a:p>
          <a:r>
            <a:rPr lang="tr-TR" sz="3200" b="1" dirty="0" smtClean="0">
              <a:latin typeface="Greycliff CF Medium" panose="00000600000000000000" pitchFamily="50" charset="-94"/>
            </a:rPr>
            <a:t>202</a:t>
          </a:r>
          <a:r>
            <a:rPr lang="en-US" sz="3200" b="1" dirty="0" smtClean="0">
              <a:latin typeface="Greycliff CF Medium" panose="00000600000000000000" pitchFamily="50" charset="-94"/>
            </a:rPr>
            <a:t>x</a:t>
          </a:r>
          <a:r>
            <a:rPr lang="tr-TR" sz="2300" dirty="0" smtClean="0">
              <a:latin typeface="Greycliff CF Medium" panose="00000600000000000000" pitchFamily="50" charset="-94"/>
            </a:rPr>
            <a:t/>
          </a:r>
          <a:br>
            <a:rPr lang="tr-TR" sz="2300" dirty="0" smtClean="0">
              <a:latin typeface="Greycliff CF Medium" panose="00000600000000000000" pitchFamily="50" charset="-94"/>
            </a:rPr>
          </a:br>
          <a:r>
            <a:rPr lang="tr-TR" sz="2300" dirty="0" smtClean="0">
              <a:latin typeface="Greycliff CF Medium" panose="00000600000000000000" pitchFamily="50" charset="-94"/>
            </a:rPr>
            <a:t>Ticari 5G Şebekesi</a:t>
          </a:r>
          <a:endParaRPr lang="tr-TR" sz="2300" dirty="0">
            <a:latin typeface="Greycliff CF Medium" panose="00000600000000000000" pitchFamily="50" charset="-94"/>
          </a:endParaRPr>
        </a:p>
      </dgm:t>
    </dgm:pt>
    <dgm:pt modelId="{F5B0E18C-863A-4983-BA8B-FB933EEC37D8}" type="parTrans" cxnId="{42AF5594-14B0-45DB-B76F-22F19308EEDD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969EEAFE-8AD6-486E-8DEE-F3BC3C805A04}" type="sibTrans" cxnId="{42AF5594-14B0-45DB-B76F-22F19308EEDD}">
      <dgm:prSet/>
      <dgm:spPr/>
      <dgm:t>
        <a:bodyPr/>
        <a:lstStyle/>
        <a:p>
          <a:endParaRPr lang="tr-TR">
            <a:latin typeface="Greycliff CF Medium" panose="00000600000000000000" pitchFamily="50" charset="-94"/>
          </a:endParaRPr>
        </a:p>
      </dgm:t>
    </dgm:pt>
    <dgm:pt modelId="{061BCEAD-83B1-425A-B3A8-DC1B81EE3ED0}" type="pres">
      <dgm:prSet presAssocID="{AE2AE850-C202-4063-A0B6-B6EE1AED3806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2AF72ED7-F347-4569-BBC3-52006B6756C6}" type="pres">
      <dgm:prSet presAssocID="{4F56B9B2-B410-4848-B66D-5842EF3C6F4A}" presName="Accent4" presStyleCnt="0"/>
      <dgm:spPr/>
    </dgm:pt>
    <dgm:pt modelId="{665CB08E-5134-4631-9F92-1EBB97C2C346}" type="pres">
      <dgm:prSet presAssocID="{4F56B9B2-B410-4848-B66D-5842EF3C6F4A}" presName="Accent" presStyleLbl="node1" presStyleIdx="0" presStyleCnt="4"/>
      <dgm:spPr/>
      <dgm:t>
        <a:bodyPr/>
        <a:lstStyle/>
        <a:p>
          <a:endParaRPr lang="tr-TR"/>
        </a:p>
      </dgm:t>
    </dgm:pt>
    <dgm:pt modelId="{28F1FBF6-0AB7-49DC-A583-735EFCC634AA}" type="pres">
      <dgm:prSet presAssocID="{4F56B9B2-B410-4848-B66D-5842EF3C6F4A}" presName="ParentBackground4" presStyleCnt="0"/>
      <dgm:spPr/>
    </dgm:pt>
    <dgm:pt modelId="{E354830A-8964-4BCB-989E-B6296CA47405}" type="pres">
      <dgm:prSet presAssocID="{4F56B9B2-B410-4848-B66D-5842EF3C6F4A}" presName="ParentBackground" presStyleLbl="fgAcc1" presStyleIdx="0" presStyleCnt="4"/>
      <dgm:spPr/>
      <dgm:t>
        <a:bodyPr/>
        <a:lstStyle/>
        <a:p>
          <a:endParaRPr lang="tr-TR"/>
        </a:p>
      </dgm:t>
    </dgm:pt>
    <dgm:pt modelId="{44AC33DF-DC42-451A-8912-0996B6CFC68E}" type="pres">
      <dgm:prSet presAssocID="{4F56B9B2-B410-4848-B66D-5842EF3C6F4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AA13F5-5C85-4A01-9C5B-0866765B09E4}" type="pres">
      <dgm:prSet presAssocID="{AC5DF7BB-3C8A-465B-869E-EF379F92F3EA}" presName="Accent3" presStyleCnt="0"/>
      <dgm:spPr/>
    </dgm:pt>
    <dgm:pt modelId="{409C08DD-B43F-4829-A3DC-ACCBF57C8049}" type="pres">
      <dgm:prSet presAssocID="{AC5DF7BB-3C8A-465B-869E-EF379F92F3EA}" presName="Accent" presStyleLbl="node1" presStyleIdx="1" presStyleCnt="4"/>
      <dgm:spPr/>
    </dgm:pt>
    <dgm:pt modelId="{1A6AF087-F9A4-426E-9BAE-9A860A70CD93}" type="pres">
      <dgm:prSet presAssocID="{AC5DF7BB-3C8A-465B-869E-EF379F92F3EA}" presName="ParentBackground3" presStyleCnt="0"/>
      <dgm:spPr/>
    </dgm:pt>
    <dgm:pt modelId="{6CFA89C7-59AF-454F-9D33-6646FC420708}" type="pres">
      <dgm:prSet presAssocID="{AC5DF7BB-3C8A-465B-869E-EF379F92F3EA}" presName="ParentBackground" presStyleLbl="fgAcc1" presStyleIdx="1" presStyleCnt="4"/>
      <dgm:spPr/>
      <dgm:t>
        <a:bodyPr/>
        <a:lstStyle/>
        <a:p>
          <a:endParaRPr lang="tr-TR"/>
        </a:p>
      </dgm:t>
    </dgm:pt>
    <dgm:pt modelId="{80E47BF8-85EB-4464-85D1-DE487835D28D}" type="pres">
      <dgm:prSet presAssocID="{AC5DF7BB-3C8A-465B-869E-EF379F92F3E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FF9104A-DC98-4247-ADF8-FBA678C35A46}" type="pres">
      <dgm:prSet presAssocID="{46A3ECB9-E791-4978-BDFD-CEB33F3C40D7}" presName="Accent2" presStyleCnt="0"/>
      <dgm:spPr/>
    </dgm:pt>
    <dgm:pt modelId="{9B86DD90-29E3-42E7-B08E-75FE8F41D98F}" type="pres">
      <dgm:prSet presAssocID="{46A3ECB9-E791-4978-BDFD-CEB33F3C40D7}" presName="Accent" presStyleLbl="node1" presStyleIdx="2" presStyleCnt="4"/>
      <dgm:spPr/>
    </dgm:pt>
    <dgm:pt modelId="{8194E7B3-ABA6-4618-A1BA-3814B2B98ADF}" type="pres">
      <dgm:prSet presAssocID="{46A3ECB9-E791-4978-BDFD-CEB33F3C40D7}" presName="ParentBackground2" presStyleCnt="0"/>
      <dgm:spPr/>
    </dgm:pt>
    <dgm:pt modelId="{A8EC6E51-A0E7-40C3-AF83-4D9278C279CE}" type="pres">
      <dgm:prSet presAssocID="{46A3ECB9-E791-4978-BDFD-CEB33F3C40D7}" presName="ParentBackground" presStyleLbl="fgAcc1" presStyleIdx="2" presStyleCnt="4"/>
      <dgm:spPr/>
      <dgm:t>
        <a:bodyPr/>
        <a:lstStyle/>
        <a:p>
          <a:endParaRPr lang="tr-TR"/>
        </a:p>
      </dgm:t>
    </dgm:pt>
    <dgm:pt modelId="{CB48D8EE-E90C-4ACF-937B-288951D4FC23}" type="pres">
      <dgm:prSet presAssocID="{46A3ECB9-E791-4978-BDFD-CEB33F3C40D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BE3FFA-9AB1-4B9B-B65D-6F7FEEDFBD05}" type="pres">
      <dgm:prSet presAssocID="{69553D50-E0FF-4795-A6A9-AFCF1443EC9B}" presName="Accent1" presStyleCnt="0"/>
      <dgm:spPr/>
    </dgm:pt>
    <dgm:pt modelId="{F2B8E2EB-B6E1-4979-817A-818C85A3B686}" type="pres">
      <dgm:prSet presAssocID="{69553D50-E0FF-4795-A6A9-AFCF1443EC9B}" presName="Accent" presStyleLbl="node1" presStyleIdx="3" presStyleCnt="4"/>
      <dgm:spPr/>
    </dgm:pt>
    <dgm:pt modelId="{C39BF24A-FEE5-497C-BAFC-65A3C318817A}" type="pres">
      <dgm:prSet presAssocID="{69553D50-E0FF-4795-A6A9-AFCF1443EC9B}" presName="ParentBackground1" presStyleCnt="0"/>
      <dgm:spPr/>
    </dgm:pt>
    <dgm:pt modelId="{19198151-3B84-4FAB-BB5B-5774E35ADB91}" type="pres">
      <dgm:prSet presAssocID="{69553D50-E0FF-4795-A6A9-AFCF1443EC9B}" presName="ParentBackground" presStyleLbl="fgAcc1" presStyleIdx="3" presStyleCnt="4"/>
      <dgm:spPr/>
      <dgm:t>
        <a:bodyPr/>
        <a:lstStyle/>
        <a:p>
          <a:endParaRPr lang="tr-TR"/>
        </a:p>
      </dgm:t>
    </dgm:pt>
    <dgm:pt modelId="{64C8B433-A0A4-4F46-9550-720C2E384305}" type="pres">
      <dgm:prSet presAssocID="{69553D50-E0FF-4795-A6A9-AFCF1443EC9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2AF5594-14B0-45DB-B76F-22F19308EEDD}" srcId="{AE2AE850-C202-4063-A0B6-B6EE1AED3806}" destId="{4F56B9B2-B410-4848-B66D-5842EF3C6F4A}" srcOrd="3" destOrd="0" parTransId="{F5B0E18C-863A-4983-BA8B-FB933EEC37D8}" sibTransId="{969EEAFE-8AD6-486E-8DEE-F3BC3C805A04}"/>
    <dgm:cxn modelId="{05C8DBB2-1123-4DB3-8FEA-6CEDDD886315}" type="presOf" srcId="{AE2AE850-C202-4063-A0B6-B6EE1AED3806}" destId="{061BCEAD-83B1-425A-B3A8-DC1B81EE3ED0}" srcOrd="0" destOrd="0" presId="urn:microsoft.com/office/officeart/2011/layout/CircleProcess"/>
    <dgm:cxn modelId="{9FF396AA-A7C1-4959-81FA-3B7C7B63D9DC}" type="presOf" srcId="{69553D50-E0FF-4795-A6A9-AFCF1443EC9B}" destId="{64C8B433-A0A4-4F46-9550-720C2E384305}" srcOrd="1" destOrd="0" presId="urn:microsoft.com/office/officeart/2011/layout/CircleProcess"/>
    <dgm:cxn modelId="{D94B3080-51FC-41AC-B95B-60CEBF52DB35}" type="presOf" srcId="{46A3ECB9-E791-4978-BDFD-CEB33F3C40D7}" destId="{CB48D8EE-E90C-4ACF-937B-288951D4FC23}" srcOrd="1" destOrd="0" presId="urn:microsoft.com/office/officeart/2011/layout/CircleProcess"/>
    <dgm:cxn modelId="{14F50CA6-E7E6-4D83-81D9-E7F46F161A65}" type="presOf" srcId="{4F56B9B2-B410-4848-B66D-5842EF3C6F4A}" destId="{44AC33DF-DC42-451A-8912-0996B6CFC68E}" srcOrd="1" destOrd="0" presId="urn:microsoft.com/office/officeart/2011/layout/CircleProcess"/>
    <dgm:cxn modelId="{F3F497BE-8089-4323-90BE-7ADBB6EBA82D}" type="presOf" srcId="{AC5DF7BB-3C8A-465B-869E-EF379F92F3EA}" destId="{6CFA89C7-59AF-454F-9D33-6646FC420708}" srcOrd="0" destOrd="0" presId="urn:microsoft.com/office/officeart/2011/layout/CircleProcess"/>
    <dgm:cxn modelId="{83184652-967C-4104-91F6-3AE3BC6ABF70}" srcId="{AE2AE850-C202-4063-A0B6-B6EE1AED3806}" destId="{69553D50-E0FF-4795-A6A9-AFCF1443EC9B}" srcOrd="0" destOrd="0" parTransId="{CB2EB2FC-2567-4D6D-B111-8EBAB1D416C5}" sibTransId="{459A421E-6401-4976-8198-1D75F8577401}"/>
    <dgm:cxn modelId="{123A2D3F-C936-4E48-A80D-6FE11B0FF431}" type="presOf" srcId="{4F56B9B2-B410-4848-B66D-5842EF3C6F4A}" destId="{E354830A-8964-4BCB-989E-B6296CA47405}" srcOrd="0" destOrd="0" presId="urn:microsoft.com/office/officeart/2011/layout/CircleProcess"/>
    <dgm:cxn modelId="{5B52C834-01F6-4221-91DD-F4FA6859E9A3}" srcId="{AE2AE850-C202-4063-A0B6-B6EE1AED3806}" destId="{AC5DF7BB-3C8A-465B-869E-EF379F92F3EA}" srcOrd="2" destOrd="0" parTransId="{791641B8-9896-4396-B365-48A4663775AF}" sibTransId="{E1C4593D-AFF2-4D3A-BB57-CA35A1CBF0E0}"/>
    <dgm:cxn modelId="{C1C06F2A-AEFB-4B5D-BD25-09367B8A3D35}" type="presOf" srcId="{AC5DF7BB-3C8A-465B-869E-EF379F92F3EA}" destId="{80E47BF8-85EB-4464-85D1-DE487835D28D}" srcOrd="1" destOrd="0" presId="urn:microsoft.com/office/officeart/2011/layout/CircleProcess"/>
    <dgm:cxn modelId="{79C2581A-9317-4654-8B5D-2FFD3608D595}" type="presOf" srcId="{46A3ECB9-E791-4978-BDFD-CEB33F3C40D7}" destId="{A8EC6E51-A0E7-40C3-AF83-4D9278C279CE}" srcOrd="0" destOrd="0" presId="urn:microsoft.com/office/officeart/2011/layout/CircleProcess"/>
    <dgm:cxn modelId="{D7E68540-2FB9-4FEE-B12B-485DE37C63E4}" srcId="{AE2AE850-C202-4063-A0B6-B6EE1AED3806}" destId="{46A3ECB9-E791-4978-BDFD-CEB33F3C40D7}" srcOrd="1" destOrd="0" parTransId="{2A1A55AA-E6A8-452A-A88E-2F6D0B912D29}" sibTransId="{98F339F7-F7E8-467A-909C-D315D62F6946}"/>
    <dgm:cxn modelId="{A26BFDF6-909D-43EB-8AF8-15A9BE2AB3F0}" type="presOf" srcId="{69553D50-E0FF-4795-A6A9-AFCF1443EC9B}" destId="{19198151-3B84-4FAB-BB5B-5774E35ADB91}" srcOrd="0" destOrd="0" presId="urn:microsoft.com/office/officeart/2011/layout/CircleProcess"/>
    <dgm:cxn modelId="{E63FA1F4-E5B9-4371-9DC0-A3D15450B42C}" type="presParOf" srcId="{061BCEAD-83B1-425A-B3A8-DC1B81EE3ED0}" destId="{2AF72ED7-F347-4569-BBC3-52006B6756C6}" srcOrd="0" destOrd="0" presId="urn:microsoft.com/office/officeart/2011/layout/CircleProcess"/>
    <dgm:cxn modelId="{C2FA973F-95C6-40B8-8A2A-77AB64563FCD}" type="presParOf" srcId="{2AF72ED7-F347-4569-BBC3-52006B6756C6}" destId="{665CB08E-5134-4631-9F92-1EBB97C2C346}" srcOrd="0" destOrd="0" presId="urn:microsoft.com/office/officeart/2011/layout/CircleProcess"/>
    <dgm:cxn modelId="{CB0F1B04-0A15-46D0-979A-07A9A524308F}" type="presParOf" srcId="{061BCEAD-83B1-425A-B3A8-DC1B81EE3ED0}" destId="{28F1FBF6-0AB7-49DC-A583-735EFCC634AA}" srcOrd="1" destOrd="0" presId="urn:microsoft.com/office/officeart/2011/layout/CircleProcess"/>
    <dgm:cxn modelId="{6D8A2A40-BB8A-405C-B7DA-61E6A5137BA1}" type="presParOf" srcId="{28F1FBF6-0AB7-49DC-A583-735EFCC634AA}" destId="{E354830A-8964-4BCB-989E-B6296CA47405}" srcOrd="0" destOrd="0" presId="urn:microsoft.com/office/officeart/2011/layout/CircleProcess"/>
    <dgm:cxn modelId="{C98DB918-1808-4D42-8CDB-939F2E7E9BB0}" type="presParOf" srcId="{061BCEAD-83B1-425A-B3A8-DC1B81EE3ED0}" destId="{44AC33DF-DC42-451A-8912-0996B6CFC68E}" srcOrd="2" destOrd="0" presId="urn:microsoft.com/office/officeart/2011/layout/CircleProcess"/>
    <dgm:cxn modelId="{32B2E5DE-A72C-4887-9CBF-F588B009C0DC}" type="presParOf" srcId="{061BCEAD-83B1-425A-B3A8-DC1B81EE3ED0}" destId="{93AA13F5-5C85-4A01-9C5B-0866765B09E4}" srcOrd="3" destOrd="0" presId="urn:microsoft.com/office/officeart/2011/layout/CircleProcess"/>
    <dgm:cxn modelId="{210173BB-54B2-4CDB-A65B-BD7996A88C44}" type="presParOf" srcId="{93AA13F5-5C85-4A01-9C5B-0866765B09E4}" destId="{409C08DD-B43F-4829-A3DC-ACCBF57C8049}" srcOrd="0" destOrd="0" presId="urn:microsoft.com/office/officeart/2011/layout/CircleProcess"/>
    <dgm:cxn modelId="{2D789019-D445-4477-A6F6-2CC04A1EC42D}" type="presParOf" srcId="{061BCEAD-83B1-425A-B3A8-DC1B81EE3ED0}" destId="{1A6AF087-F9A4-426E-9BAE-9A860A70CD93}" srcOrd="4" destOrd="0" presId="urn:microsoft.com/office/officeart/2011/layout/CircleProcess"/>
    <dgm:cxn modelId="{A73FEE39-529B-49C9-B99B-44A331DD4668}" type="presParOf" srcId="{1A6AF087-F9A4-426E-9BAE-9A860A70CD93}" destId="{6CFA89C7-59AF-454F-9D33-6646FC420708}" srcOrd="0" destOrd="0" presId="urn:microsoft.com/office/officeart/2011/layout/CircleProcess"/>
    <dgm:cxn modelId="{B93F9E8D-678D-421E-8172-BCF19515392E}" type="presParOf" srcId="{061BCEAD-83B1-425A-B3A8-DC1B81EE3ED0}" destId="{80E47BF8-85EB-4464-85D1-DE487835D28D}" srcOrd="5" destOrd="0" presId="urn:microsoft.com/office/officeart/2011/layout/CircleProcess"/>
    <dgm:cxn modelId="{C0DD725D-5391-4422-95EA-66F53502F649}" type="presParOf" srcId="{061BCEAD-83B1-425A-B3A8-DC1B81EE3ED0}" destId="{2FF9104A-DC98-4247-ADF8-FBA678C35A46}" srcOrd="6" destOrd="0" presId="urn:microsoft.com/office/officeart/2011/layout/CircleProcess"/>
    <dgm:cxn modelId="{6495EFB0-400D-4E8F-AA8F-F31CF96EB5D5}" type="presParOf" srcId="{2FF9104A-DC98-4247-ADF8-FBA678C35A46}" destId="{9B86DD90-29E3-42E7-B08E-75FE8F41D98F}" srcOrd="0" destOrd="0" presId="urn:microsoft.com/office/officeart/2011/layout/CircleProcess"/>
    <dgm:cxn modelId="{714B3BE0-511A-443F-BA42-30C9012003F2}" type="presParOf" srcId="{061BCEAD-83B1-425A-B3A8-DC1B81EE3ED0}" destId="{8194E7B3-ABA6-4618-A1BA-3814B2B98ADF}" srcOrd="7" destOrd="0" presId="urn:microsoft.com/office/officeart/2011/layout/CircleProcess"/>
    <dgm:cxn modelId="{090FB085-646C-469E-B0F6-D8F57FE6FED7}" type="presParOf" srcId="{8194E7B3-ABA6-4618-A1BA-3814B2B98ADF}" destId="{A8EC6E51-A0E7-40C3-AF83-4D9278C279CE}" srcOrd="0" destOrd="0" presId="urn:microsoft.com/office/officeart/2011/layout/CircleProcess"/>
    <dgm:cxn modelId="{DFDB352E-D476-483C-9479-1053DC864F42}" type="presParOf" srcId="{061BCEAD-83B1-425A-B3A8-DC1B81EE3ED0}" destId="{CB48D8EE-E90C-4ACF-937B-288951D4FC23}" srcOrd="8" destOrd="0" presId="urn:microsoft.com/office/officeart/2011/layout/CircleProcess"/>
    <dgm:cxn modelId="{A834489B-0682-4AF7-BBBD-1C012277F35D}" type="presParOf" srcId="{061BCEAD-83B1-425A-B3A8-DC1B81EE3ED0}" destId="{57BE3FFA-9AB1-4B9B-B65D-6F7FEEDFBD05}" srcOrd="9" destOrd="0" presId="urn:microsoft.com/office/officeart/2011/layout/CircleProcess"/>
    <dgm:cxn modelId="{4FAF0274-344B-41AE-BFAA-1E9FB6918B10}" type="presParOf" srcId="{57BE3FFA-9AB1-4B9B-B65D-6F7FEEDFBD05}" destId="{F2B8E2EB-B6E1-4979-817A-818C85A3B686}" srcOrd="0" destOrd="0" presId="urn:microsoft.com/office/officeart/2011/layout/CircleProcess"/>
    <dgm:cxn modelId="{570B9E9A-72AC-40FA-88E3-15AE974CED12}" type="presParOf" srcId="{061BCEAD-83B1-425A-B3A8-DC1B81EE3ED0}" destId="{C39BF24A-FEE5-497C-BAFC-65A3C318817A}" srcOrd="10" destOrd="0" presId="urn:microsoft.com/office/officeart/2011/layout/CircleProcess"/>
    <dgm:cxn modelId="{E78A41B6-1770-48EA-8317-4769E758C714}" type="presParOf" srcId="{C39BF24A-FEE5-497C-BAFC-65A3C318817A}" destId="{19198151-3B84-4FAB-BB5B-5774E35ADB91}" srcOrd="0" destOrd="0" presId="urn:microsoft.com/office/officeart/2011/layout/CircleProcess"/>
    <dgm:cxn modelId="{48479CEA-0F7F-49C7-A577-B9E6429F9BEB}" type="presParOf" srcId="{061BCEAD-83B1-425A-B3A8-DC1B81EE3ED0}" destId="{64C8B433-A0A4-4F46-9550-720C2E384305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5CB08E-5134-4631-9F92-1EBB97C2C346}">
      <dsp:nvSpPr>
        <dsp:cNvPr id="0" name=""/>
        <dsp:cNvSpPr/>
      </dsp:nvSpPr>
      <dsp:spPr>
        <a:xfrm>
          <a:off x="9081599" y="981600"/>
          <a:ext cx="2600582" cy="26007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54830A-8964-4BCB-989E-B6296CA47405}">
      <dsp:nvSpPr>
        <dsp:cNvPr id="0" name=""/>
        <dsp:cNvSpPr/>
      </dsp:nvSpPr>
      <dsp:spPr>
        <a:xfrm>
          <a:off x="9168582" y="1068305"/>
          <a:ext cx="2427730" cy="24273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latin typeface="Greycliff CF Medium" panose="00000600000000000000" pitchFamily="50" charset="-94"/>
            </a:rPr>
            <a:t>202</a:t>
          </a:r>
          <a:r>
            <a:rPr lang="en-US" sz="3200" b="1" kern="1200" dirty="0" smtClean="0">
              <a:latin typeface="Greycliff CF Medium" panose="00000600000000000000" pitchFamily="50" charset="-94"/>
            </a:rPr>
            <a:t>x</a:t>
          </a:r>
          <a:r>
            <a:rPr lang="tr-TR" sz="2300" kern="1200" dirty="0" smtClean="0">
              <a:latin typeface="Greycliff CF Medium" panose="00000600000000000000" pitchFamily="50" charset="-94"/>
            </a:rPr>
            <a:t/>
          </a:r>
          <a:br>
            <a:rPr lang="tr-TR" sz="2300" kern="1200" dirty="0" smtClean="0">
              <a:latin typeface="Greycliff CF Medium" panose="00000600000000000000" pitchFamily="50" charset="-94"/>
            </a:rPr>
          </a:br>
          <a:r>
            <a:rPr lang="tr-TR" sz="2300" kern="1200" dirty="0" smtClean="0">
              <a:latin typeface="Greycliff CF Medium" panose="00000600000000000000" pitchFamily="50" charset="-94"/>
            </a:rPr>
            <a:t>Ticari 5G Şebekesi</a:t>
          </a:r>
          <a:endParaRPr lang="tr-TR" sz="2300" kern="1200" dirty="0">
            <a:latin typeface="Greycliff CF Medium" panose="00000600000000000000" pitchFamily="50" charset="-94"/>
          </a:endParaRPr>
        </a:p>
      </dsp:txBody>
      <dsp:txXfrm>
        <a:off x="9515401" y="1415128"/>
        <a:ext cx="1734093" cy="1733658"/>
      </dsp:txXfrm>
    </dsp:sp>
    <dsp:sp modelId="{409C08DD-B43F-4829-A3DC-ACCBF57C8049}">
      <dsp:nvSpPr>
        <dsp:cNvPr id="0" name=""/>
        <dsp:cNvSpPr/>
      </dsp:nvSpPr>
      <dsp:spPr>
        <a:xfrm rot="2700000">
          <a:off x="6382860" y="981417"/>
          <a:ext cx="2600624" cy="26006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FA89C7-59AF-454F-9D33-6646FC420708}">
      <dsp:nvSpPr>
        <dsp:cNvPr id="0" name=""/>
        <dsp:cNvSpPr/>
      </dsp:nvSpPr>
      <dsp:spPr>
        <a:xfrm>
          <a:off x="6481016" y="1068305"/>
          <a:ext cx="2427730" cy="24273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latin typeface="Greycliff CF Medium" panose="00000600000000000000" pitchFamily="50" charset="-94"/>
            </a:rPr>
            <a:t>2019</a:t>
          </a:r>
          <a:r>
            <a:rPr lang="tr-TR" sz="2300" kern="1200" dirty="0" smtClean="0">
              <a:latin typeface="Greycliff CF Medium" panose="00000600000000000000" pitchFamily="50" charset="-94"/>
            </a:rPr>
            <a:t/>
          </a:r>
          <a:br>
            <a:rPr lang="tr-TR" sz="2300" kern="1200" dirty="0" smtClean="0">
              <a:latin typeface="Greycliff CF Medium" panose="00000600000000000000" pitchFamily="50" charset="-94"/>
            </a:rPr>
          </a:br>
          <a:r>
            <a:rPr lang="tr-TR" sz="2300" kern="1200" dirty="0" smtClean="0">
              <a:latin typeface="Greycliff CF Medium" panose="00000600000000000000" pitchFamily="50" charset="-94"/>
            </a:rPr>
            <a:t>Saha Pilot uygulamaları</a:t>
          </a:r>
          <a:endParaRPr lang="tr-TR" sz="2300" kern="1200" dirty="0">
            <a:latin typeface="Greycliff CF Medium" panose="00000600000000000000" pitchFamily="50" charset="-94"/>
          </a:endParaRPr>
        </a:p>
      </dsp:txBody>
      <dsp:txXfrm>
        <a:off x="6827835" y="1415128"/>
        <a:ext cx="1734093" cy="1733658"/>
      </dsp:txXfrm>
    </dsp:sp>
    <dsp:sp modelId="{9B86DD90-29E3-42E7-B08E-75FE8F41D98F}">
      <dsp:nvSpPr>
        <dsp:cNvPr id="0" name=""/>
        <dsp:cNvSpPr/>
      </dsp:nvSpPr>
      <dsp:spPr>
        <a:xfrm rot="2700000">
          <a:off x="3706446" y="981417"/>
          <a:ext cx="2600624" cy="26006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EC6E51-A0E7-40C3-AF83-4D9278C279CE}">
      <dsp:nvSpPr>
        <dsp:cNvPr id="0" name=""/>
        <dsp:cNvSpPr/>
      </dsp:nvSpPr>
      <dsp:spPr>
        <a:xfrm>
          <a:off x="3793451" y="1068305"/>
          <a:ext cx="2427730" cy="24273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latin typeface="Greycliff CF Medium" panose="00000600000000000000" pitchFamily="50" charset="-94"/>
            </a:rPr>
            <a:t>2018</a:t>
          </a:r>
          <a:r>
            <a:rPr lang="tr-TR" sz="2300" kern="1200" dirty="0" smtClean="0">
              <a:latin typeface="Greycliff CF Medium" panose="00000600000000000000" pitchFamily="50" charset="-94"/>
            </a:rPr>
            <a:t/>
          </a:r>
          <a:br>
            <a:rPr lang="tr-TR" sz="2300" kern="1200" dirty="0" smtClean="0">
              <a:latin typeface="Greycliff CF Medium" panose="00000600000000000000" pitchFamily="50" charset="-94"/>
            </a:rPr>
          </a:br>
          <a:r>
            <a:rPr lang="tr-TR" sz="2300" kern="1200" dirty="0" err="1" smtClean="0">
              <a:latin typeface="Greycliff CF Medium" panose="00000600000000000000" pitchFamily="50" charset="-94"/>
            </a:rPr>
            <a:t>Lab</a:t>
          </a:r>
          <a:r>
            <a:rPr lang="tr-TR" sz="2300" kern="1200" dirty="0" smtClean="0">
              <a:latin typeface="Greycliff CF Medium" panose="00000600000000000000" pitchFamily="50" charset="-94"/>
            </a:rPr>
            <a:t> testleri</a:t>
          </a:r>
          <a:endParaRPr lang="tr-TR" sz="2300" kern="1200" dirty="0">
            <a:latin typeface="Greycliff CF Medium" panose="00000600000000000000" pitchFamily="50" charset="-94"/>
          </a:endParaRPr>
        </a:p>
      </dsp:txBody>
      <dsp:txXfrm>
        <a:off x="4140269" y="1415128"/>
        <a:ext cx="1734093" cy="1733658"/>
      </dsp:txXfrm>
    </dsp:sp>
    <dsp:sp modelId="{F2B8E2EB-B6E1-4979-817A-818C85A3B686}">
      <dsp:nvSpPr>
        <dsp:cNvPr id="0" name=""/>
        <dsp:cNvSpPr/>
      </dsp:nvSpPr>
      <dsp:spPr>
        <a:xfrm rot="2700000">
          <a:off x="1018880" y="981417"/>
          <a:ext cx="2600624" cy="2600624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198151-3B84-4FAB-BB5B-5774E35ADB91}">
      <dsp:nvSpPr>
        <dsp:cNvPr id="0" name=""/>
        <dsp:cNvSpPr/>
      </dsp:nvSpPr>
      <dsp:spPr>
        <a:xfrm>
          <a:off x="1105885" y="1068305"/>
          <a:ext cx="2427730" cy="24273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200" b="1" kern="1200" dirty="0" smtClean="0">
              <a:latin typeface="Greycliff CF Medium" panose="00000600000000000000" pitchFamily="50" charset="-94"/>
            </a:rPr>
            <a:t>2017</a:t>
          </a:r>
          <a:r>
            <a:rPr lang="tr-TR" sz="2300" kern="1200" dirty="0" smtClean="0">
              <a:latin typeface="Greycliff CF Medium" panose="00000600000000000000" pitchFamily="50" charset="-94"/>
            </a:rPr>
            <a:t/>
          </a:r>
          <a:br>
            <a:rPr lang="tr-TR" sz="2300" kern="1200" dirty="0" smtClean="0">
              <a:latin typeface="Greycliff CF Medium" panose="00000600000000000000" pitchFamily="50" charset="-94"/>
            </a:rPr>
          </a:br>
          <a:r>
            <a:rPr lang="tr-TR" sz="2300" kern="1200" dirty="0" smtClean="0">
              <a:latin typeface="Greycliff CF Medium" panose="00000600000000000000" pitchFamily="50" charset="-94"/>
            </a:rPr>
            <a:t>Demo çalışmaları</a:t>
          </a:r>
          <a:endParaRPr lang="tr-TR" sz="2300" kern="1200" dirty="0">
            <a:latin typeface="Greycliff CF Medium" panose="00000600000000000000" pitchFamily="50" charset="-94"/>
          </a:endParaRPr>
        </a:p>
      </dsp:txBody>
      <dsp:txXfrm>
        <a:off x="1452704" y="1415128"/>
        <a:ext cx="1734093" cy="1733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F985E-94AA-4B04-9405-78F3D3D6AD1B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A2F3F-DF4A-4EEE-AEB5-4DABD468B72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504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ALTTAKİ YORUMLARI BURAYA AKTAR, BÜYÜT</a:t>
            </a:r>
          </a:p>
          <a:p>
            <a:endParaRPr lang="tr-TR" dirty="0" smtClean="0"/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Cumhurbaşkanının seçim manifestosu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Çevre ve Şehircilik Bakanlığının Eylem Planı ve Esenler projesi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İSBAK durumu belirsiz.</a:t>
            </a:r>
          </a:p>
          <a:p>
            <a:endParaRPr lang="tr-TR" dirty="0" smtClean="0"/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Huawe</a:t>
            </a:r>
            <a:r>
              <a:rPr lang="tr-T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i</a:t>
            </a: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 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Bosch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Trabzon,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Muğla,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Uşak,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Kocaeli</a:t>
            </a:r>
            <a:r>
              <a:rPr lang="tr-T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.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Trio-mobil – 4 tane çözüm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Bonbon- Direk işine giriyor.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Karel – evreka’nı hisselerini alıyor.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İSBAK – Metrolarda dikey tarım firmasına yatırım yapıyor. 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pt-B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pt-B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pt-B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A2F3F-DF4A-4EEE-AEB5-4DABD468B72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5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6DCF6-C32E-4EC3-ACF7-FFD24F56CA54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909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Turkcell Mobil Günlük Veri : 4,5 PT aylık 120 PT</a:t>
            </a:r>
          </a:p>
          <a:p>
            <a:endParaRPr lang="tr-TR" dirty="0" smtClean="0"/>
          </a:p>
          <a:p>
            <a:r>
              <a:rPr lang="tr-TR" dirty="0" smtClean="0"/>
              <a:t>1PT: 1 Milyon</a:t>
            </a:r>
            <a:r>
              <a:rPr lang="tr-TR" baseline="0" dirty="0" smtClean="0"/>
              <a:t> GB</a:t>
            </a:r>
          </a:p>
          <a:p>
            <a:r>
              <a:rPr lang="tr-TR" baseline="0" dirty="0" smtClean="0"/>
              <a:t>1 PT: 1000 TB</a:t>
            </a:r>
          </a:p>
          <a:p>
            <a:r>
              <a:rPr lang="tr-TR" baseline="0" dirty="0" smtClean="0"/>
              <a:t>4,5PT: 4500000 GB </a:t>
            </a:r>
            <a:r>
              <a:rPr lang="tr-TR" baseline="0" dirty="0" smtClean="0">
                <a:sym typeface="Wingdings" panose="05000000000000000000" pitchFamily="2" charset="2"/>
              </a:rPr>
              <a:t> 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A2F3F-DF4A-4EEE-AEB5-4DABD468B72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091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A2F3F-DF4A-4EEE-AEB5-4DABD468B72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669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6AA9-D3E1-254E-9673-A2BC4DA4C3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05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A2F3F-DF4A-4EEE-AEB5-4DABD468B72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750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Turkcell burada</a:t>
            </a:r>
            <a:r>
              <a:rPr lang="tr-TR" baseline="0" dirty="0" smtClean="0"/>
              <a:t> farklı oyuncularla ilişkisini farklı platform yaratarak sürdürecek.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A2F3F-DF4A-4EEE-AEB5-4DABD468B72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4256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Turkcell burada</a:t>
            </a:r>
            <a:r>
              <a:rPr lang="tr-TR" baseline="0" dirty="0" smtClean="0"/>
              <a:t> farklı oyuncularla ilişkisini farklı platform yaratarak sürdürecek.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A2F3F-DF4A-4EEE-AEB5-4DABD468B72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04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ALTTAKİ YORUMLARI BURAYA AKTAR, BÜYÜT</a:t>
            </a:r>
          </a:p>
          <a:p>
            <a:endParaRPr lang="tr-TR" dirty="0" smtClean="0"/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Cumhurbaşkanının seçim manifestosu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Çevre ve Şehircilik Bakanlığının Eylem Planı ve Esenler projesi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İSBAK durumu belirsiz.</a:t>
            </a:r>
          </a:p>
          <a:p>
            <a:endParaRPr lang="tr-TR" dirty="0" smtClean="0"/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Huawe</a:t>
            </a:r>
            <a:r>
              <a:rPr lang="tr-T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i</a:t>
            </a: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 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Bosch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Trabzon,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Muğla,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Uşak,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Kocaeli</a:t>
            </a:r>
            <a:r>
              <a:rPr lang="tr-T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.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Trio-mobil – 4 tane çözüm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Bonbon- Direk işine giriyor. </a:t>
            </a: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tr-T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Karel – evreka’nı hisselerini alıyor.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r>
              <a:rPr lang="pt-BR" altLang="ko-KR" sz="1200" dirty="0" smtClean="0">
                <a:gradFill>
                  <a:gsLst>
                    <a:gs pos="0">
                      <a:prstClr val="black">
                        <a:alpha val="50000"/>
                      </a:prstClr>
                    </a:gs>
                    <a:gs pos="100000">
                      <a:prstClr val="black">
                        <a:alpha val="50000"/>
                      </a:prstClr>
                    </a:gs>
                  </a:gsLst>
                  <a:lin ang="5400000" scaled="0"/>
                </a:gradFill>
                <a:latin typeface="Roboto condensed"/>
                <a:ea typeface="Roboto Light" pitchFamily="2" charset="0"/>
                <a:cs typeface="Roboto condensed"/>
              </a:rPr>
              <a:t>İSBAK – Metrolarda dikey tarım firmasına yatırım yapıyor. </a:t>
            </a: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pt-B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pt-B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pPr marL="171450" indent="-171450" defTabSz="457200">
              <a:lnSpc>
                <a:spcPct val="110000"/>
              </a:lnSpc>
              <a:buClr>
                <a:srgbClr val="3194C6"/>
              </a:buClr>
              <a:buFont typeface="Arial" panose="020B0604020202020204" pitchFamily="34" charset="0"/>
              <a:buChar char="•"/>
            </a:pPr>
            <a:endParaRPr lang="pt-BR" altLang="ko-KR" sz="1200" dirty="0" smtClean="0">
              <a:gradFill>
                <a:gsLst>
                  <a:gs pos="0">
                    <a:prstClr val="black">
                      <a:alpha val="50000"/>
                    </a:prstClr>
                  </a:gs>
                  <a:gs pos="100000">
                    <a:prstClr val="black">
                      <a:alpha val="50000"/>
                    </a:prstClr>
                  </a:gs>
                </a:gsLst>
                <a:lin ang="5400000" scaled="0"/>
              </a:gradFill>
              <a:latin typeface="Roboto condensed"/>
              <a:ea typeface="Roboto Light" pitchFamily="2" charset="0"/>
              <a:cs typeface="Roboto condensed"/>
            </a:endParaRP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A2F3F-DF4A-4EEE-AEB5-4DABD468B72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57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A2F3F-DF4A-4EEE-AEB5-4DABD468B72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165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b="1" baseline="0" dirty="0" smtClean="0"/>
          </a:p>
          <a:p>
            <a:r>
              <a:rPr lang="tr-TR" sz="1000" b="1" baseline="0" dirty="0" smtClean="0"/>
              <a:t>Bilgi</a:t>
            </a:r>
            <a:r>
              <a:rPr lang="tr-TR" sz="1000" baseline="0" dirty="0" smtClean="0"/>
              <a:t>: </a:t>
            </a:r>
          </a:p>
          <a:p>
            <a:pPr marL="171450" indent="-171450">
              <a:buFontTx/>
              <a:buChar char="-"/>
            </a:pPr>
            <a:r>
              <a:rPr lang="tr-TR" sz="1000" baseline="0" dirty="0" smtClean="0"/>
              <a:t>5G ile ilgili tüm sunumlarda klasik 3 saç ayağı var, bu saç ayakları yüksek hız, düşük gecikme ve yoğun kullanımı örnekliyor. </a:t>
            </a:r>
          </a:p>
          <a:p>
            <a:pPr marL="171450" indent="-171450">
              <a:buFontTx/>
              <a:buChar char="-"/>
            </a:pPr>
            <a:endParaRPr lang="tr-TR" sz="1000" baseline="0" dirty="0" smtClean="0"/>
          </a:p>
          <a:p>
            <a:pPr marL="171450" indent="-171450">
              <a:buFontTx/>
              <a:buChar char="-"/>
            </a:pPr>
            <a:endParaRPr lang="tr-TR" sz="1000" baseline="0" dirty="0" smtClean="0"/>
          </a:p>
          <a:p>
            <a:r>
              <a:rPr lang="tr-TR" sz="1000" b="1" dirty="0" smtClean="0"/>
              <a:t>Bilgi:</a:t>
            </a:r>
          </a:p>
          <a:p>
            <a:pPr marL="171450" indent="-171450">
              <a:buFontTx/>
              <a:buChar char="-"/>
            </a:pPr>
            <a:r>
              <a:rPr lang="tr-TR" sz="1000" dirty="0" err="1" smtClean="0"/>
              <a:t>Use</a:t>
            </a:r>
            <a:r>
              <a:rPr lang="tr-TR" sz="1000" dirty="0" smtClean="0"/>
              <a:t> </a:t>
            </a:r>
            <a:r>
              <a:rPr lang="tr-TR" sz="1000" dirty="0" err="1" smtClean="0"/>
              <a:t>case’leri</a:t>
            </a:r>
            <a:r>
              <a:rPr lang="tr-TR" sz="1000" dirty="0" smtClean="0"/>
              <a:t> yavaş yavaş şebekeye çevirdiğimiz zaman network </a:t>
            </a:r>
            <a:r>
              <a:rPr lang="tr-TR" sz="1000" dirty="0" err="1" smtClean="0"/>
              <a:t>slicing</a:t>
            </a:r>
            <a:r>
              <a:rPr lang="tr-TR" sz="1000" baseline="0" dirty="0" smtClean="0"/>
              <a:t> olarak ta adlandırılan kavrama doğru gelmiş oluyoruz.</a:t>
            </a:r>
          </a:p>
          <a:p>
            <a:pPr marL="171450" indent="-171450">
              <a:buFontTx/>
              <a:buChar char="-"/>
            </a:pPr>
            <a:r>
              <a:rPr lang="tr-TR" sz="1000" baseline="0" dirty="0" smtClean="0"/>
              <a:t>5G dünyasında «</a:t>
            </a:r>
            <a:r>
              <a:rPr lang="tr-TR" sz="1000" baseline="0" dirty="0" err="1" smtClean="0"/>
              <a:t>slicing</a:t>
            </a:r>
            <a:r>
              <a:rPr lang="tr-TR" sz="1000" baseline="0" dirty="0" smtClean="0"/>
              <a:t>» veya dilimleme olarak adlandırılan bu yapı ile farklı servis gereksinimleri, farklı coğrafi konumlarda, farklı servis kalite seviyelerinde ve farklı kullanıcı profilleri için tanımlanabilmektedir.</a:t>
            </a:r>
          </a:p>
          <a:p>
            <a:pPr marL="171450" indent="-171450">
              <a:buFontTx/>
              <a:buChar char="-"/>
            </a:pPr>
            <a:r>
              <a:rPr lang="tr-TR" sz="1000" baseline="0" dirty="0" smtClean="0"/>
              <a:t>Bu nedenle 5G teknolojisi ülkeden ülkeye, operatörden operatöre, şehirden şehre ve hatta müşteriden müşteriye farklılık gösterecektir.</a:t>
            </a:r>
          </a:p>
          <a:p>
            <a:pPr marL="0" indent="0">
              <a:buFontTx/>
              <a:buNone/>
            </a:pPr>
            <a:endParaRPr lang="tr-TR" sz="1000" baseline="0" dirty="0" smtClean="0"/>
          </a:p>
          <a:p>
            <a:r>
              <a:rPr lang="tr-TR" sz="1000" b="1" baseline="0" dirty="0" smtClean="0"/>
              <a:t>Mevcut Hız </a:t>
            </a:r>
            <a:r>
              <a:rPr lang="tr-TR" sz="1000" baseline="0" dirty="0" smtClean="0">
                <a:sym typeface="Wingdings" panose="05000000000000000000" pitchFamily="2" charset="2"/>
              </a:rPr>
              <a:t> 1 </a:t>
            </a:r>
            <a:r>
              <a:rPr lang="tr-TR" sz="1000" baseline="0" dirty="0" err="1" smtClean="0">
                <a:sym typeface="Wingdings" panose="05000000000000000000" pitchFamily="2" charset="2"/>
              </a:rPr>
              <a:t>Gbps</a:t>
            </a:r>
            <a:endParaRPr lang="tr-TR" sz="1000" baseline="0" dirty="0" smtClean="0">
              <a:sym typeface="Wingdings" panose="05000000000000000000" pitchFamily="2" charset="2"/>
            </a:endParaRPr>
          </a:p>
          <a:p>
            <a:r>
              <a:rPr lang="tr-TR" sz="1000" b="1" baseline="0" dirty="0" smtClean="0">
                <a:sym typeface="Wingdings" panose="05000000000000000000" pitchFamily="2" charset="2"/>
              </a:rPr>
              <a:t>Mevcut Kullanıcı </a:t>
            </a:r>
            <a:r>
              <a:rPr lang="tr-TR" sz="1000" baseline="0" dirty="0" smtClean="0">
                <a:sym typeface="Wingdings" panose="05000000000000000000" pitchFamily="2" charset="2"/>
              </a:rPr>
              <a:t> &gt;45 (35 M/780 K)</a:t>
            </a:r>
          </a:p>
          <a:p>
            <a:r>
              <a:rPr lang="tr-TR" sz="1000" b="1" baseline="0" dirty="0" smtClean="0">
                <a:sym typeface="Wingdings" panose="05000000000000000000" pitchFamily="2" charset="2"/>
              </a:rPr>
              <a:t>Mevcut </a:t>
            </a:r>
            <a:r>
              <a:rPr lang="tr-TR" sz="1000" b="1" baseline="0" dirty="0" err="1" smtClean="0">
                <a:sym typeface="Wingdings" panose="05000000000000000000" pitchFamily="2" charset="2"/>
              </a:rPr>
              <a:t>Latency</a:t>
            </a:r>
            <a:r>
              <a:rPr lang="tr-TR" sz="1000" b="1" baseline="0" dirty="0" smtClean="0">
                <a:sym typeface="Wingdings" panose="05000000000000000000" pitchFamily="2" charset="2"/>
              </a:rPr>
              <a:t> </a:t>
            </a:r>
            <a:r>
              <a:rPr lang="tr-TR" sz="1000" baseline="0" dirty="0" smtClean="0">
                <a:sym typeface="Wingdings" panose="05000000000000000000" pitchFamily="2" charset="2"/>
              </a:rPr>
              <a:t> ~30 </a:t>
            </a:r>
            <a:r>
              <a:rPr lang="tr-TR" sz="1000" baseline="0" dirty="0" err="1" smtClean="0">
                <a:sym typeface="Wingdings" panose="05000000000000000000" pitchFamily="2" charset="2"/>
              </a:rPr>
              <a:t>ms</a:t>
            </a:r>
            <a:endParaRPr lang="tr-TR" sz="1000" baseline="0" dirty="0" smtClean="0"/>
          </a:p>
          <a:p>
            <a:endParaRPr lang="tr-TR" sz="1000" baseline="0" dirty="0" smtClean="0"/>
          </a:p>
          <a:p>
            <a:r>
              <a:rPr lang="tr-TR" sz="1000" baseline="0" dirty="0" smtClean="0"/>
              <a:t>CP: Control </a:t>
            </a:r>
            <a:r>
              <a:rPr lang="tr-TR" sz="1000" baseline="0" dirty="0" err="1" smtClean="0"/>
              <a:t>Plane</a:t>
            </a:r>
            <a:endParaRPr lang="tr-TR" sz="1000" baseline="0" dirty="0" smtClean="0"/>
          </a:p>
          <a:p>
            <a:r>
              <a:rPr lang="tr-TR" sz="1000" baseline="0" dirty="0" smtClean="0"/>
              <a:t>UP: User </a:t>
            </a:r>
            <a:r>
              <a:rPr lang="tr-TR" sz="1000" baseline="0" dirty="0" err="1" smtClean="0"/>
              <a:t>Plane</a:t>
            </a:r>
            <a:endParaRPr lang="tr-TR" sz="1000" baseline="0" dirty="0" smtClean="0"/>
          </a:p>
          <a:p>
            <a:r>
              <a:rPr lang="tr-TR" sz="1000" baseline="0" dirty="0" smtClean="0"/>
              <a:t>MCE: Mobile </a:t>
            </a:r>
            <a:r>
              <a:rPr lang="tr-TR" sz="1000" baseline="0" dirty="0" err="1" smtClean="0"/>
              <a:t>Cloud</a:t>
            </a:r>
            <a:r>
              <a:rPr lang="tr-TR" sz="1000" baseline="0" dirty="0" smtClean="0"/>
              <a:t> Engine</a:t>
            </a:r>
          </a:p>
          <a:p>
            <a:r>
              <a:rPr lang="tr-TR" sz="1000" baseline="0" dirty="0" smtClean="0"/>
              <a:t>RAN-RT: Real Time RAN (düşük gecikme gerektiren RAN mesajlaşması)</a:t>
            </a:r>
          </a:p>
          <a:p>
            <a:r>
              <a:rPr lang="tr-TR" sz="1000" baseline="0" dirty="0" smtClean="0"/>
              <a:t>RAN-NRT: </a:t>
            </a:r>
            <a:r>
              <a:rPr lang="tr-TR" sz="1000" baseline="0" dirty="0" err="1" smtClean="0"/>
              <a:t>Non</a:t>
            </a:r>
            <a:r>
              <a:rPr lang="tr-TR" sz="1000" baseline="0" dirty="0" smtClean="0"/>
              <a:t>-Real Time RAN (düşük </a:t>
            </a:r>
            <a:r>
              <a:rPr lang="tr-TR" sz="1000" baseline="0" dirty="0" err="1" smtClean="0"/>
              <a:t>geicktirme</a:t>
            </a:r>
            <a:r>
              <a:rPr lang="tr-TR" sz="1000" baseline="0" dirty="0" smtClean="0"/>
              <a:t> gerektirmeyen RAN mesajlaşması)</a:t>
            </a:r>
          </a:p>
          <a:p>
            <a:r>
              <a:rPr lang="tr-TR" sz="1000" baseline="0" dirty="0" smtClean="0"/>
              <a:t>AC: </a:t>
            </a:r>
            <a:r>
              <a:rPr lang="tr-TR" sz="1000" baseline="0" dirty="0" err="1" smtClean="0"/>
              <a:t>WiFi</a:t>
            </a:r>
            <a:r>
              <a:rPr lang="tr-TR" sz="1000" baseline="0" dirty="0" smtClean="0"/>
              <a:t> Access Controller</a:t>
            </a:r>
          </a:p>
          <a:p>
            <a:endParaRPr lang="tr-TR" sz="1000" baseline="0" dirty="0" smtClean="0"/>
          </a:p>
          <a:p>
            <a:pPr marL="0" indent="0">
              <a:buFontTx/>
              <a:buNone/>
            </a:pPr>
            <a:endParaRPr lang="tr-TR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AACE6-CF90-41A6-AF03-F69B46540D9C}" type="slidenum">
              <a:rPr lang="tr-TR" smtClean="0">
                <a:solidFill>
                  <a:prstClr val="black"/>
                </a:solidFill>
              </a:rPr>
              <a:pPr/>
              <a:t>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8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r-TR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AACE6-CF90-41A6-AF03-F69B46540D9C}" type="slidenum">
              <a:rPr lang="tr-TR" smtClean="0">
                <a:solidFill>
                  <a:prstClr val="black"/>
                </a:solidFill>
              </a:rPr>
              <a:pPr/>
              <a:t>8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4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98135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8E1C5C-8059-46B1-A151-480CD2FA7544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248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7AB81-1455-4584-B9A7-98F3EB736B5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11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6DCF6-C32E-4EC3-ACF7-FFD24F56CA54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4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rkcell_ppt_1.jpg">
            <a:extLst>
              <a:ext uri="{FF2B5EF4-FFF2-40B4-BE49-F238E27FC236}">
                <a16:creationId xmlns:a16="http://schemas.microsoft.com/office/drawing/2014/main" id="{076C7A2C-898D-9A48-A08C-2492C6393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47021-6697-7449-A871-40E059AF41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61416"/>
            <a:ext cx="9144000" cy="879475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Başlık metni için tıklayın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4C217-C85C-0B47-B3FA-B9D2BA5ACF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789865"/>
            <a:ext cx="9144000" cy="61244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Alt başlık için tıklayın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A96837-35E7-7542-8DD1-97C84051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3521404"/>
            <a:ext cx="2743200" cy="365125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37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cell_ppt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43163" y="5068917"/>
            <a:ext cx="7415212" cy="5362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Bölüm başlığı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43163" y="5661273"/>
            <a:ext cx="7415212" cy="369329"/>
          </a:xfrm>
        </p:spPr>
        <p:txBody>
          <a:bodyPr anchor="ctr" anchorCtr="0">
            <a:normAutofit/>
          </a:bodyPr>
          <a:lstStyle>
            <a:lvl1pPr marL="0" indent="0" algn="ctr" defTabSz="609585" rtl="0" eaLnBrk="1" latinLnBrk="0" hangingPunct="1">
              <a:lnSpc>
                <a:spcPct val="50000"/>
              </a:lnSpc>
              <a:spcBef>
                <a:spcPct val="20000"/>
              </a:spcBef>
              <a:buFont typeface="Arial"/>
              <a:buNone/>
              <a:defRPr lang="tr-TR" sz="2400" b="0" i="0" kern="1200" dirty="0">
                <a:solidFill>
                  <a:srgbClr val="F8C527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r>
              <a:rPr lang="tr-TR" b="0" i="0" dirty="0">
                <a:latin typeface="Calibri Light"/>
                <a:cs typeface="Calibri Light"/>
              </a:rPr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42524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cell_ppt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182" y="0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76269" y="3011517"/>
            <a:ext cx="3374436" cy="536284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4000" b="1">
                <a:solidFill>
                  <a:srgbClr val="002060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Bölüm başlığı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62901" y="3603873"/>
            <a:ext cx="2544525" cy="369329"/>
          </a:xfrm>
        </p:spPr>
        <p:txBody>
          <a:bodyPr anchor="ctr" anchorCtr="0">
            <a:normAutofit/>
          </a:bodyPr>
          <a:lstStyle>
            <a:lvl1pPr marL="0" indent="0" algn="l" defTabSz="609585" rtl="0" eaLnBrk="1" latinLnBrk="0" hangingPunct="1">
              <a:lnSpc>
                <a:spcPct val="50000"/>
              </a:lnSpc>
              <a:spcBef>
                <a:spcPct val="20000"/>
              </a:spcBef>
              <a:buFont typeface="Arial"/>
              <a:buNone/>
              <a:defRPr lang="tr-TR" sz="2400" b="0" i="0" kern="1200" dirty="0">
                <a:solidFill>
                  <a:schemeClr val="bg1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r>
              <a:rPr lang="tr-TR" b="0" i="0" dirty="0">
                <a:latin typeface="Calibri Light"/>
                <a:cs typeface="Calibri Light"/>
              </a:rPr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3723806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festyle 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cell_ppt_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2093" y="4026561"/>
            <a:ext cx="5524707" cy="2345664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8800" b="1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Bölüm başlığı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62093" y="3640798"/>
            <a:ext cx="5524707" cy="369329"/>
          </a:xfrm>
        </p:spPr>
        <p:txBody>
          <a:bodyPr anchor="ctr" anchorCtr="0">
            <a:normAutofit/>
          </a:bodyPr>
          <a:lstStyle>
            <a:lvl1pPr marL="0" indent="0" algn="l" defTabSz="609585" rtl="0" eaLnBrk="1" latinLnBrk="0" hangingPunct="1">
              <a:lnSpc>
                <a:spcPct val="50000"/>
              </a:lnSpc>
              <a:spcBef>
                <a:spcPct val="20000"/>
              </a:spcBef>
              <a:buFont typeface="Arial"/>
              <a:buNone/>
              <a:defRPr lang="tr-TR" sz="2800" b="0" i="0" kern="1200" dirty="0">
                <a:solidFill>
                  <a:srgbClr val="F8C527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r>
              <a:rPr lang="tr-TR" b="0" i="0" dirty="0">
                <a:latin typeface="Calibri Light"/>
                <a:cs typeface="Calibri Light"/>
              </a:rPr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971931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festyle 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cell_ppt_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44933" y="4026560"/>
            <a:ext cx="4851060" cy="2216041"/>
          </a:xfrm>
        </p:spPr>
        <p:txBody>
          <a:bodyPr anchor="ctr" anchorCtr="0">
            <a:noAutofit/>
          </a:bodyPr>
          <a:lstStyle>
            <a:lvl1pPr marL="0" indent="0" algn="r">
              <a:lnSpc>
                <a:spcPct val="80000"/>
              </a:lnSpc>
              <a:buNone/>
              <a:defRPr sz="8800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Bölüm başlığı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44934" y="3625129"/>
            <a:ext cx="4851060" cy="369329"/>
          </a:xfrm>
        </p:spPr>
        <p:txBody>
          <a:bodyPr anchor="ctr" anchorCtr="0">
            <a:normAutofit/>
          </a:bodyPr>
          <a:lstStyle>
            <a:lvl1pPr marL="0" indent="0" algn="r" defTabSz="609585" rtl="0" eaLnBrk="1" latinLnBrk="0" hangingPunct="1">
              <a:lnSpc>
                <a:spcPct val="50000"/>
              </a:lnSpc>
              <a:spcBef>
                <a:spcPct val="20000"/>
              </a:spcBef>
              <a:buFont typeface="Arial"/>
              <a:buNone/>
              <a:defRPr lang="tr-TR" sz="2800" b="0" i="0" kern="1200" dirty="0">
                <a:solidFill>
                  <a:srgbClr val="F8C527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r>
              <a:rPr lang="tr-TR" b="0" i="0" dirty="0">
                <a:latin typeface="Calibri Light"/>
                <a:cs typeface="Calibri Light"/>
              </a:rPr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124814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ifestyle Sep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cell_ppt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62093" y="4026560"/>
            <a:ext cx="4851060" cy="2216041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8800" b="1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Bölüm başlığı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62093" y="3605492"/>
            <a:ext cx="4851058" cy="369329"/>
          </a:xfrm>
        </p:spPr>
        <p:txBody>
          <a:bodyPr anchor="ctr" anchorCtr="0">
            <a:normAutofit/>
          </a:bodyPr>
          <a:lstStyle>
            <a:lvl1pPr marL="0" indent="0" algn="l" defTabSz="609585" rtl="0" eaLnBrk="1" latinLnBrk="0" hangingPunct="1">
              <a:lnSpc>
                <a:spcPct val="50000"/>
              </a:lnSpc>
              <a:spcBef>
                <a:spcPct val="20000"/>
              </a:spcBef>
              <a:buFont typeface="Arial"/>
              <a:buNone/>
              <a:defRPr lang="tr-TR" sz="2800" b="0" i="0" kern="1200" dirty="0">
                <a:solidFill>
                  <a:srgbClr val="F8C527"/>
                </a:solidFill>
                <a:latin typeface="Calibri Light"/>
                <a:ea typeface="+mn-ea"/>
                <a:cs typeface="Calibri Light"/>
              </a:defRPr>
            </a:lvl1pPr>
          </a:lstStyle>
          <a:p>
            <a:r>
              <a:rPr lang="tr-TR" b="0" i="0" dirty="0">
                <a:latin typeface="Calibri Light"/>
                <a:cs typeface="Calibri Light"/>
              </a:rPr>
              <a:t>Alt başlık</a:t>
            </a:r>
          </a:p>
        </p:txBody>
      </p:sp>
    </p:spTree>
    <p:extLst>
      <p:ext uri="{BB962C8B-B14F-4D97-AF65-F5344CB8AC3E}">
        <p14:creationId xmlns:p14="http://schemas.microsoft.com/office/powerpoint/2010/main" val="3952800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KCELL-PRE-TK2-18.jpg" descr="TURKCELL-PRE-TK2-18.jpg">
            <a:extLst>
              <a:ext uri="{FF2B5EF4-FFF2-40B4-BE49-F238E27FC236}">
                <a16:creationId xmlns:a16="http://schemas.microsoft.com/office/drawing/2014/main" id="{B3000F5A-E93C-1D40-8AD8-F4CC6F874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67130"/>
          <a:stretch/>
        </p:blipFill>
        <p:spPr>
          <a:xfrm>
            <a:off x="-10810" y="2271712"/>
            <a:ext cx="12202810" cy="22574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A7B59-F090-DB48-9B1B-38787BE9E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1763" y="2737642"/>
            <a:ext cx="9172574" cy="1325563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Kapanış metni yazmak isterseniz tıklayın…  </a:t>
            </a:r>
          </a:p>
        </p:txBody>
      </p:sp>
    </p:spTree>
    <p:extLst>
      <p:ext uri="{BB962C8B-B14F-4D97-AF65-F5344CB8AC3E}">
        <p14:creationId xmlns:p14="http://schemas.microsoft.com/office/powerpoint/2010/main" val="2140013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x9_s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193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61454" y="9525"/>
            <a:ext cx="10028522" cy="63959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marL="0" indent="0">
              <a:buNone/>
            </a:pPr>
            <a:r>
              <a:rPr lang="tr-TR" b="0" dirty="0" err="1" smtClean="0">
                <a:solidFill>
                  <a:schemeClr val="accent4"/>
                </a:solidFill>
              </a:rPr>
              <a:t>bb</a:t>
            </a:r>
            <a:endParaRPr lang="tr-TR" b="0" dirty="0">
              <a:solidFill>
                <a:schemeClr val="accent4"/>
              </a:solidFill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143000" y="811213"/>
            <a:ext cx="9906000" cy="468312"/>
          </a:xfrm>
        </p:spPr>
        <p:txBody>
          <a:bodyPr>
            <a:normAutofit fontScale="85000" lnSpcReduction="10000"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tr-TR" dirty="0" err="1" smtClean="0"/>
              <a:t>aa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6020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x9_s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193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1739" y="9525"/>
            <a:ext cx="10028522" cy="63959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 marL="0" indent="0">
              <a:buNone/>
            </a:pPr>
            <a:r>
              <a:rPr lang="tr-TR" b="0" dirty="0" err="1" smtClean="0">
                <a:solidFill>
                  <a:schemeClr val="accent4"/>
                </a:solidFill>
              </a:rPr>
              <a:t>bb</a:t>
            </a:r>
            <a:endParaRPr lang="tr-TR" b="0" dirty="0">
              <a:solidFill>
                <a:schemeClr val="accent4"/>
              </a:solidFill>
            </a:endParaRP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143000" y="811213"/>
            <a:ext cx="9906000" cy="468312"/>
          </a:xfrm>
        </p:spPr>
        <p:txBody>
          <a:bodyPr>
            <a:normAutofit fontScale="85000" lnSpcReduction="10000"/>
          </a:bodyPr>
          <a:lstStyle>
            <a:lvl1pPr>
              <a:defRPr/>
            </a:lvl1pPr>
          </a:lstStyle>
          <a:p>
            <a:pPr marL="0" indent="0" algn="ctr">
              <a:buNone/>
            </a:pPr>
            <a:r>
              <a:rPr lang="tr-TR" dirty="0" err="1" smtClean="0"/>
              <a:t>aa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5361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Mar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0000" y="1008014"/>
            <a:ext cx="10992000" cy="442343"/>
          </a:xfrm>
        </p:spPr>
        <p:txBody>
          <a:bodyPr lIns="0" tIns="0" rIns="0" bIns="0">
            <a:spAutoFit/>
          </a:bodyPr>
          <a:lstStyle>
            <a:lvl1pPr marL="0" indent="0" algn="l">
              <a:lnSpc>
                <a:spcPct val="98000"/>
              </a:lnSpc>
              <a:spcBef>
                <a:spcPts val="0"/>
              </a:spcBef>
              <a:buNone/>
              <a:defRPr sz="2933" b="0">
                <a:solidFill>
                  <a:schemeClr val="tx2"/>
                </a:solidFill>
              </a:defRPr>
            </a:lvl1pPr>
            <a:lvl2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2pPr>
            <a:lvl3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3pPr>
            <a:lvl4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4pPr>
            <a:lvl5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5pPr>
            <a:lvl6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6pPr>
            <a:lvl7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7pPr>
            <a:lvl8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8pPr>
            <a:lvl9pPr marL="0" indent="0" algn="l">
              <a:lnSpc>
                <a:spcPct val="98000"/>
              </a:lnSpc>
              <a:spcBef>
                <a:spcPts val="0"/>
              </a:spcBef>
              <a:buNone/>
              <a:defRPr sz="2933">
                <a:solidFill>
                  <a:schemeClr val="tx2"/>
                </a:solidFill>
              </a:defRPr>
            </a:lvl9pPr>
          </a:lstStyle>
          <a:p>
            <a:r>
              <a:rPr lang="tr-TR" noProof="0" dirty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99017" y="1913467"/>
            <a:ext cx="7920000" cy="4368000"/>
          </a:xfrm>
        </p:spPr>
        <p:txBody>
          <a:bodyPr/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B5988B-8976-401C-80ED-09A876368D62}" type="datetimeFigureOut">
              <a:rPr lang="tr-TR" smtClean="0"/>
              <a:pPr/>
              <a:t>4.11.2019</a:t>
            </a:fld>
            <a:endParaRPr lang="tr-TR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tr-TR" noProof="0" dirty="0" smtClean="0"/>
              <a:t>Presentation </a:t>
            </a:r>
            <a:r>
              <a:rPr lang="tr-TR" noProof="0" dirty="0" err="1" smtClean="0"/>
              <a:t>Title</a:t>
            </a:r>
            <a:endParaRPr lang="tr-TR" noProof="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3648A7-BA6B-48C9-A71F-4EB76E32C7E2}" type="slidenum">
              <a:rPr lang="tr-TR" noProof="0" smtClean="0"/>
              <a:pPr/>
              <a:t>‹#›</a:t>
            </a:fld>
            <a:endParaRPr lang="tr-TR" noProof="0" dirty="0"/>
          </a:p>
        </p:txBody>
      </p:sp>
      <p:pic>
        <p:nvPicPr>
          <p:cNvPr id="1026" name="Picture 2" descr="C:\Users\burcu.samur\Desktop\TT_SUNUM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64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2096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3267" y="6356350"/>
            <a:ext cx="3268133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5838" cy="365125"/>
          </a:xfrm>
        </p:spPr>
        <p:txBody>
          <a:bodyPr/>
          <a:lstStyle/>
          <a:p>
            <a:fld id="{D3D57F15-843F-4814-8B39-7C8E78A2287D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6" descr="16x9_so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46"/>
          <a:stretch/>
        </p:blipFill>
        <p:spPr>
          <a:xfrm>
            <a:off x="0" y="0"/>
            <a:ext cx="12198350" cy="6688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603050" y="187861"/>
            <a:ext cx="10313388" cy="383996"/>
          </a:xfrm>
        </p:spPr>
        <p:txBody>
          <a:bodyPr tIns="72000" bIns="0" anchor="ctr" anchorCtr="0">
            <a:normAutofit/>
          </a:bodyPr>
          <a:lstStyle>
            <a:lvl1pPr marL="0" indent="0" algn="l">
              <a:lnSpc>
                <a:spcPct val="50000"/>
              </a:lnSpc>
              <a:buNone/>
              <a:defRPr sz="3600" b="1">
                <a:solidFill>
                  <a:srgbClr val="FFFFFF"/>
                </a:solidFill>
              </a:defRPr>
            </a:lvl1pPr>
            <a:lvl2pPr marL="609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Slayt başlığı</a:t>
            </a:r>
          </a:p>
        </p:txBody>
      </p:sp>
    </p:spTree>
    <p:extLst>
      <p:ext uri="{BB962C8B-B14F-4D97-AF65-F5344CB8AC3E}">
        <p14:creationId xmlns:p14="http://schemas.microsoft.com/office/powerpoint/2010/main" val="241937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cell_ppt_2.jpg">
            <a:extLst>
              <a:ext uri="{FF2B5EF4-FFF2-40B4-BE49-F238E27FC236}">
                <a16:creationId xmlns:a16="http://schemas.microsoft.com/office/drawing/2014/main" id="{5989BB78-8B12-0045-B17E-F17400E3C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47021-6697-7449-A871-40E059AF41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7969" y="2613830"/>
            <a:ext cx="7067910" cy="873113"/>
          </a:xfrm>
        </p:spPr>
        <p:txBody>
          <a:bodyPr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Başlık metni için tıklayın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4C217-C85C-0B47-B3FA-B9D2BA5ACF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87969" y="3640347"/>
            <a:ext cx="7067910" cy="608012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Alt başlık için tıklayın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A96837-35E7-7542-8DD1-97C84051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7969" y="6100773"/>
            <a:ext cx="2120373" cy="362484"/>
          </a:xfrm>
        </p:spPr>
        <p:txBody>
          <a:bodyPr anchor="ctr" anchorCtr="0"/>
          <a:lstStyle>
            <a:lvl1pPr algn="l">
              <a:defRPr>
                <a:solidFill>
                  <a:srgbClr val="FFC000"/>
                </a:solidFill>
              </a:defRPr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952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3267" y="6356350"/>
            <a:ext cx="3268133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05838" cy="365125"/>
          </a:xfrm>
        </p:spPr>
        <p:txBody>
          <a:bodyPr/>
          <a:lstStyle/>
          <a:p>
            <a:fld id="{D3D57F15-843F-4814-8B39-7C8E78A2287D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6" descr="16x9_so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246"/>
          <a:stretch/>
        </p:blipFill>
        <p:spPr>
          <a:xfrm>
            <a:off x="0" y="0"/>
            <a:ext cx="12198350" cy="6688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603050" y="187861"/>
            <a:ext cx="10313388" cy="383996"/>
          </a:xfrm>
        </p:spPr>
        <p:txBody>
          <a:bodyPr tIns="72000" bIns="0" anchor="ctr" anchorCtr="0">
            <a:normAutofit/>
          </a:bodyPr>
          <a:lstStyle>
            <a:lvl1pPr marL="0" indent="0" algn="l">
              <a:lnSpc>
                <a:spcPct val="50000"/>
              </a:lnSpc>
              <a:buNone/>
              <a:defRPr sz="3600" b="1">
                <a:solidFill>
                  <a:srgbClr val="FFFFFF"/>
                </a:solidFill>
              </a:defRPr>
            </a:lvl1pPr>
            <a:lvl2pPr marL="609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Slayt başlığı</a:t>
            </a:r>
          </a:p>
        </p:txBody>
      </p:sp>
    </p:spTree>
    <p:extLst>
      <p:ext uri="{BB962C8B-B14F-4D97-AF65-F5344CB8AC3E}">
        <p14:creationId xmlns:p14="http://schemas.microsoft.com/office/powerpoint/2010/main" val="70806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RKCELL_PTT_16X9_ZEMINSIZ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422814"/>
            <a:ext cx="12190815" cy="815999"/>
          </a:xfrm>
        </p:spPr>
        <p:txBody>
          <a:bodyPr>
            <a:normAutofit/>
          </a:bodyPr>
          <a:lstStyle>
            <a:lvl1pPr>
              <a:lnSpc>
                <a:spcPct val="50000"/>
              </a:lnSpc>
              <a:defRPr sz="5697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38813"/>
            <a:ext cx="12190814" cy="485704"/>
          </a:xfrm>
        </p:spPr>
        <p:txBody>
          <a:bodyPr anchor="ctr"/>
          <a:lstStyle>
            <a:lvl1pPr marL="0" indent="0" algn="ctr">
              <a:lnSpc>
                <a:spcPct val="50000"/>
              </a:lnSpc>
              <a:buNone/>
              <a:defRPr sz="2699">
                <a:solidFill>
                  <a:srgbClr val="F8C527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r-TR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2724518"/>
            <a:ext cx="12190814" cy="1022729"/>
          </a:xfrm>
        </p:spPr>
        <p:txBody>
          <a:bodyPr anchor="ctr"/>
          <a:lstStyle>
            <a:lvl1pPr marL="0" indent="0" algn="ctr">
              <a:lnSpc>
                <a:spcPct val="50000"/>
              </a:lnSpc>
              <a:buNone/>
              <a:defRPr sz="5997" b="1">
                <a:solidFill>
                  <a:srgbClr val="F8C52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47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53" y="0"/>
            <a:ext cx="10972800" cy="654424"/>
          </a:xfrm>
        </p:spPr>
        <p:txBody>
          <a:bodyPr>
            <a:noAutofit/>
          </a:bodyPr>
          <a:lstStyle>
            <a:lvl1pPr algn="l">
              <a:defRPr sz="3698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374455" y="881064"/>
            <a:ext cx="11595411" cy="54816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8"/>
          <p:cNvSpPr>
            <a:spLocks noGrp="1"/>
          </p:cNvSpPr>
          <p:nvPr>
            <p:ph type="dt" sz="half" idx="17"/>
          </p:nvPr>
        </p:nvSpPr>
        <p:spPr>
          <a:xfrm>
            <a:off x="374455" y="6458686"/>
            <a:ext cx="2844800" cy="365125"/>
          </a:xfrm>
        </p:spPr>
        <p:txBody>
          <a:bodyPr/>
          <a:lstStyle/>
          <a:p>
            <a:fld id="{D759F58A-AD27-4196-BD52-0E07BA83BE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9"/>
          <p:cNvSpPr>
            <a:spLocks noGrp="1"/>
          </p:cNvSpPr>
          <p:nvPr>
            <p:ph type="ftr" sz="quarter" idx="18"/>
          </p:nvPr>
        </p:nvSpPr>
        <p:spPr>
          <a:xfrm>
            <a:off x="4165601" y="6458686"/>
            <a:ext cx="3860800" cy="365125"/>
          </a:xfrm>
        </p:spPr>
        <p:txBody>
          <a:bodyPr/>
          <a:lstStyle/>
          <a:p>
            <a:r>
              <a:rPr lang="tr-TR" dirty="0">
                <a:solidFill>
                  <a:prstClr val="black">
                    <a:tint val="75000"/>
                  </a:prstClr>
                </a:solidFill>
              </a:rPr>
              <a:t>TURKCELL DAHİLİ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20"/>
          <p:cNvSpPr>
            <a:spLocks noGrp="1"/>
          </p:cNvSpPr>
          <p:nvPr>
            <p:ph type="sldNum" sz="quarter" idx="19"/>
          </p:nvPr>
        </p:nvSpPr>
        <p:spPr>
          <a:xfrm>
            <a:off x="9124673" y="6458686"/>
            <a:ext cx="2844800" cy="365125"/>
          </a:xfrm>
        </p:spPr>
        <p:txBody>
          <a:bodyPr/>
          <a:lstStyle/>
          <a:p>
            <a:fld id="{230A1C75-E284-8F49-BB5E-D0F850CE6F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7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x9_s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7193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61453" y="179394"/>
            <a:ext cx="9502539" cy="383996"/>
          </a:xfrm>
        </p:spPr>
        <p:txBody>
          <a:bodyPr>
            <a:noAutofit/>
          </a:bodyPr>
          <a:lstStyle>
            <a:lvl1pPr marL="0" indent="0" algn="l">
              <a:lnSpc>
                <a:spcPct val="50000"/>
              </a:lnSpc>
              <a:buNone/>
              <a:defRPr sz="3698" b="1">
                <a:solidFill>
                  <a:srgbClr val="FFFFFF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Slayt başlığı</a:t>
            </a:r>
          </a:p>
        </p:txBody>
      </p:sp>
    </p:spTree>
    <p:extLst>
      <p:ext uri="{BB962C8B-B14F-4D97-AF65-F5344CB8AC3E}">
        <p14:creationId xmlns:p14="http://schemas.microsoft.com/office/powerpoint/2010/main" val="1239082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x9_so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193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61454" y="179394"/>
            <a:ext cx="4016420" cy="383996"/>
          </a:xfrm>
        </p:spPr>
        <p:txBody>
          <a:bodyPr>
            <a:noAutofit/>
          </a:bodyPr>
          <a:lstStyle>
            <a:lvl1pPr marL="0" indent="0" algn="l">
              <a:lnSpc>
                <a:spcPct val="50000"/>
              </a:lnSpc>
              <a:buNone/>
              <a:defRPr sz="3698" b="1">
                <a:solidFill>
                  <a:srgbClr val="FFFFFF"/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Slayt başlığı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74944" y="6499331"/>
            <a:ext cx="1394528" cy="288751"/>
          </a:xfrm>
        </p:spPr>
        <p:txBody>
          <a:bodyPr>
            <a:noAutofit/>
          </a:bodyPr>
          <a:lstStyle>
            <a:lvl1pPr algn="r">
              <a:defRPr sz="1299" baseline="0"/>
            </a:lvl1pPr>
          </a:lstStyle>
          <a:p>
            <a:r>
              <a:rPr lang="tr-TR" dirty="0" smtClean="0"/>
              <a:t>Sayfa numarası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9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rkcell_ppt_3.jpg">
            <a:extLst>
              <a:ext uri="{FF2B5EF4-FFF2-40B4-BE49-F238E27FC236}">
                <a16:creationId xmlns:a16="http://schemas.microsoft.com/office/drawing/2014/main" id="{659346D8-4100-8443-81AB-8059932F1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47021-6697-7449-A871-40E059AF41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44174" y="2613830"/>
            <a:ext cx="7067910" cy="873113"/>
          </a:xfrm>
        </p:spPr>
        <p:txBody>
          <a:bodyPr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tr-TR" dirty="0"/>
              <a:t>Başlık metni için tıklayın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E4C217-C85C-0B47-B3FA-B9D2BA5ACF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44174" y="3640347"/>
            <a:ext cx="7067910" cy="608012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Alt başlık için tıklayın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A96837-35E7-7542-8DD1-97C84051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44174" y="6100773"/>
            <a:ext cx="2120373" cy="362484"/>
          </a:xfrm>
        </p:spPr>
        <p:txBody>
          <a:bodyPr anchor="ctr" anchorCtr="0"/>
          <a:lstStyle>
            <a:lvl1pPr algn="l">
              <a:defRPr>
                <a:solidFill>
                  <a:srgbClr val="FFC000"/>
                </a:solidFill>
              </a:defRPr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940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urkcell_ppt_10.jpg">
            <a:extLst>
              <a:ext uri="{FF2B5EF4-FFF2-40B4-BE49-F238E27FC236}">
                <a16:creationId xmlns:a16="http://schemas.microsoft.com/office/drawing/2014/main" id="{42EC6DAB-5145-264E-9078-9CC49681C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1E850-E719-4A4E-B60E-A3EFBB21E6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517" y="184645"/>
            <a:ext cx="9906009" cy="765847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tr-TR" dirty="0"/>
              <a:t>Sunum başlığı için tıklayın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60CDD-A481-824C-839D-E7BBFEA13F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0517" y="1825625"/>
            <a:ext cx="10515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 dirty="0"/>
              <a:t>Metin girmek için tıklayın</a:t>
            </a:r>
            <a:endParaRPr lang="en-US" dirty="0"/>
          </a:p>
          <a:p>
            <a:pPr lvl="1"/>
            <a:r>
              <a:rPr lang="tr-TR" dirty="0"/>
              <a:t>Alt seviye</a:t>
            </a:r>
            <a:endParaRPr lang="en-US" dirty="0"/>
          </a:p>
          <a:p>
            <a:pPr lvl="2"/>
            <a:r>
              <a:rPr lang="tr-TR" dirty="0"/>
              <a:t>Üçüncü alt seviye</a:t>
            </a:r>
            <a:endParaRPr lang="en-US" dirty="0"/>
          </a:p>
          <a:p>
            <a:pPr lvl="3"/>
            <a:r>
              <a:rPr lang="tr-TR" dirty="0"/>
              <a:t>Dördüncü alt seviye</a:t>
            </a:r>
            <a:endParaRPr lang="en-US" dirty="0"/>
          </a:p>
          <a:p>
            <a:pPr lvl="4"/>
            <a:r>
              <a:rPr lang="tr-TR" dirty="0"/>
              <a:t>Beşinci alt seviye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A0E1A-89AD-E741-9C65-80F008D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9969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CC53-72D1-8846-89C7-863D006C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517" y="6360820"/>
            <a:ext cx="6545168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D7F9F-E487-6441-AF19-179F836E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7453" y="6356350"/>
            <a:ext cx="1018664" cy="365125"/>
          </a:xfrm>
        </p:spPr>
        <p:txBody>
          <a:bodyPr/>
          <a:lstStyle/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80B2313-22FD-A945-99C4-5A7225DEE8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517" y="1101223"/>
            <a:ext cx="9906009" cy="46813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60000"/>
              </a:lnSpc>
              <a:buNone/>
              <a:defRPr sz="2400" baseline="0">
                <a:solidFill>
                  <a:srgbClr val="3C58A3"/>
                </a:solidFill>
              </a:defRPr>
            </a:lvl1pPr>
          </a:lstStyle>
          <a:p>
            <a:pPr lvl="0"/>
            <a:r>
              <a:rPr lang="en-US" dirty="0"/>
              <a:t>Alt </a:t>
            </a:r>
            <a:r>
              <a:rPr lang="en-US" dirty="0" err="1"/>
              <a:t>ba</a:t>
            </a:r>
            <a:r>
              <a:rPr lang="tr-TR" dirty="0" err="1"/>
              <a:t>şlık</a:t>
            </a:r>
            <a:r>
              <a:rPr lang="tr-TR" dirty="0"/>
              <a:t>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4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urkcell_ppt_10.jpg">
            <a:extLst>
              <a:ext uri="{FF2B5EF4-FFF2-40B4-BE49-F238E27FC236}">
                <a16:creationId xmlns:a16="http://schemas.microsoft.com/office/drawing/2014/main" id="{3295BE1B-89A2-4B47-BC0C-42BAAB2C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CC65D-6B83-9A45-93F2-D567708FD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538" y="168442"/>
            <a:ext cx="9893987" cy="77160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tr-TR" dirty="0"/>
              <a:t>Sunum başlığı için tıklayın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8A458-5913-7249-9CFD-D52973EF426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4731" y="1825625"/>
            <a:ext cx="507723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 dirty="0"/>
              <a:t>Metin girmek için tıklayın</a:t>
            </a:r>
            <a:endParaRPr lang="en-US" dirty="0"/>
          </a:p>
          <a:p>
            <a:pPr lvl="1"/>
            <a:r>
              <a:rPr lang="tr-TR" dirty="0"/>
              <a:t>Alt seviye</a:t>
            </a:r>
            <a:endParaRPr lang="en-US" dirty="0"/>
          </a:p>
          <a:p>
            <a:pPr lvl="2"/>
            <a:r>
              <a:rPr lang="tr-TR" dirty="0"/>
              <a:t>Üçüncü alt seviye</a:t>
            </a:r>
            <a:endParaRPr lang="en-US" dirty="0"/>
          </a:p>
          <a:p>
            <a:pPr lvl="3"/>
            <a:r>
              <a:rPr lang="tr-TR" dirty="0"/>
              <a:t>Dördüncü alt seviye</a:t>
            </a:r>
            <a:endParaRPr lang="en-US" dirty="0"/>
          </a:p>
          <a:p>
            <a:pPr lvl="4"/>
            <a:r>
              <a:rPr lang="tr-TR" dirty="0"/>
              <a:t>Beşinci alt seviye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F7318-09A6-3F40-83FC-439FDAA8F9E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18730" y="1825625"/>
            <a:ext cx="5078081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 dirty="0"/>
              <a:t>Metin girmek için tıklayın</a:t>
            </a:r>
            <a:endParaRPr lang="en-US" dirty="0"/>
          </a:p>
          <a:p>
            <a:pPr lvl="1"/>
            <a:r>
              <a:rPr lang="tr-TR" dirty="0"/>
              <a:t>Alt seviye</a:t>
            </a:r>
            <a:endParaRPr lang="en-US" dirty="0"/>
          </a:p>
          <a:p>
            <a:pPr lvl="2"/>
            <a:r>
              <a:rPr lang="tr-TR" dirty="0"/>
              <a:t>Üçüncü alt seviye</a:t>
            </a:r>
            <a:endParaRPr lang="en-US" dirty="0"/>
          </a:p>
          <a:p>
            <a:pPr lvl="3"/>
            <a:r>
              <a:rPr lang="tr-TR" dirty="0"/>
              <a:t>Dördüncü alt seviye</a:t>
            </a:r>
            <a:endParaRPr lang="en-US" dirty="0"/>
          </a:p>
          <a:p>
            <a:pPr lvl="4"/>
            <a:r>
              <a:rPr lang="tr-TR" dirty="0"/>
              <a:t>Beşinci alt seviye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23F96-DB8E-A441-B580-4A09B128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807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689EF-10DE-0C40-820E-2B730724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730" y="6356350"/>
            <a:ext cx="6455487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13CFE-BBE8-CD45-9737-9CA9B39B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0596" y="6356350"/>
            <a:ext cx="966216" cy="365125"/>
          </a:xfrm>
        </p:spPr>
        <p:txBody>
          <a:bodyPr/>
          <a:lstStyle/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770650-7C27-5549-8199-F664DB8908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537" y="1101223"/>
            <a:ext cx="9893987" cy="46813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60000"/>
              </a:lnSpc>
              <a:buNone/>
              <a:defRPr sz="2400" baseline="0">
                <a:solidFill>
                  <a:srgbClr val="3C58A3"/>
                </a:solidFill>
              </a:defRPr>
            </a:lvl1pPr>
          </a:lstStyle>
          <a:p>
            <a:pPr lvl="0"/>
            <a:r>
              <a:rPr lang="en-US" dirty="0"/>
              <a:t>Alt </a:t>
            </a:r>
            <a:r>
              <a:rPr lang="en-US" dirty="0" err="1"/>
              <a:t>başlık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1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cell_ppt_10.jpg">
            <a:extLst>
              <a:ext uri="{FF2B5EF4-FFF2-40B4-BE49-F238E27FC236}">
                <a16:creationId xmlns:a16="http://schemas.microsoft.com/office/drawing/2014/main" id="{9E110E27-2AEF-A34C-ABF9-73BB3F509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733EA-7E80-594B-9E42-BCFCF0F107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538" y="168443"/>
            <a:ext cx="9893987" cy="77160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tr-TR" dirty="0"/>
              <a:t>Sunum başlığı için tıklayın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33894-4092-C742-A8EE-6C4F7B88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807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7BD86-662D-DE4E-A7B3-BAC53BDF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729" y="6356349"/>
            <a:ext cx="6455487" cy="365125"/>
          </a:xfrm>
        </p:spPr>
        <p:txBody>
          <a:bodyPr anchor="ctr" anchorCtr="0"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7DAE5-42C6-524F-9F28-ACB8AC5E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0596" y="6356350"/>
            <a:ext cx="966216" cy="365125"/>
          </a:xfrm>
        </p:spPr>
        <p:txBody>
          <a:bodyPr/>
          <a:lstStyle/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98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rkcell_ppt_10.jpg">
            <a:extLst>
              <a:ext uri="{FF2B5EF4-FFF2-40B4-BE49-F238E27FC236}">
                <a16:creationId xmlns:a16="http://schemas.microsoft.com/office/drawing/2014/main" id="{0EEA6DB0-4021-774B-82C5-97FDF0329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DDD974-6053-0847-A8AE-32092F8C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807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CC052-3EF9-BB47-B1E0-1639D8FE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728" y="6356350"/>
            <a:ext cx="6455487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1FC1A-22C1-F548-9C94-B58A9345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0596" y="6356350"/>
            <a:ext cx="966216" cy="365125"/>
          </a:xfrm>
        </p:spPr>
        <p:txBody>
          <a:bodyPr/>
          <a:lstStyle/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08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urkcell_ppt_10.jpg">
            <a:extLst>
              <a:ext uri="{FF2B5EF4-FFF2-40B4-BE49-F238E27FC236}">
                <a16:creationId xmlns:a16="http://schemas.microsoft.com/office/drawing/2014/main" id="{5866B855-C9B6-3545-8CB1-7DAEE4DAC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AF29C-E44A-E044-9645-60D82047E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463675"/>
          </a:xfrm>
        </p:spPr>
        <p:txBody>
          <a:bodyPr anchor="t" anchorCtr="0">
            <a:normAutofit/>
          </a:bodyPr>
          <a:lstStyle>
            <a:lvl1pPr>
              <a:defRPr sz="4000" b="1"/>
            </a:lvl1pPr>
          </a:lstStyle>
          <a:p>
            <a:r>
              <a:rPr lang="tr-TR" dirty="0"/>
              <a:t>Sunum başlığı için tıklayın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7D326-827D-C841-855F-3FE478FCD7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5164" y="474454"/>
            <a:ext cx="506499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dirty="0"/>
              <a:t>Tablo, Grafik veya benzeri nesneler eklemek için simgeye tıklayın.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FCD54-30A1-2540-B4AC-E95E25994D6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dirty="0"/>
              <a:t>Açıklama metinleri girmek için tıklayın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F4CAD-5069-3240-94DC-3B251A40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807" y="6356351"/>
            <a:ext cx="2743200" cy="365124"/>
          </a:xfrm>
        </p:spPr>
        <p:txBody>
          <a:bodyPr/>
          <a:lstStyle>
            <a:lvl1pPr algn="r">
              <a:defRPr/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43E63-FF0D-0444-AFB7-03B9C6F4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727" y="6356350"/>
            <a:ext cx="6455487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6AA2B-649B-5348-A9BE-5219668A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30596" y="6356350"/>
            <a:ext cx="966216" cy="365125"/>
          </a:xfrm>
        </p:spPr>
        <p:txBody>
          <a:bodyPr/>
          <a:lstStyle/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72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urkcell_ppt_10.jpg">
            <a:extLst>
              <a:ext uri="{FF2B5EF4-FFF2-40B4-BE49-F238E27FC236}">
                <a16:creationId xmlns:a16="http://schemas.microsoft.com/office/drawing/2014/main" id="{404ED461-F5BF-6147-95C8-33FBEA6E5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23879-B2C5-774E-9614-488C8003F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538" y="168443"/>
            <a:ext cx="9893987" cy="771603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tr-TR" dirty="0"/>
              <a:t>Sunum başlığı için tıklayın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6626E-9B1E-B742-AE41-AD1004B433D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00518" y="1825625"/>
            <a:ext cx="10515600" cy="43513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tr-TR" dirty="0"/>
              <a:t>Metin girmek için tıklayın</a:t>
            </a:r>
            <a:endParaRPr lang="en-US" dirty="0"/>
          </a:p>
          <a:p>
            <a:pPr lvl="1"/>
            <a:r>
              <a:rPr lang="tr-TR" dirty="0"/>
              <a:t>Alt seviye</a:t>
            </a:r>
            <a:endParaRPr lang="en-US" dirty="0"/>
          </a:p>
          <a:p>
            <a:pPr lvl="2"/>
            <a:r>
              <a:rPr lang="tr-TR" dirty="0"/>
              <a:t>Üçüncü alt seviye</a:t>
            </a:r>
            <a:endParaRPr lang="en-US" dirty="0"/>
          </a:p>
          <a:p>
            <a:pPr lvl="3"/>
            <a:r>
              <a:rPr lang="tr-TR" dirty="0"/>
              <a:t>Dördüncü alt seviye</a:t>
            </a:r>
            <a:endParaRPr lang="en-US" dirty="0"/>
          </a:p>
          <a:p>
            <a:pPr lvl="4"/>
            <a:r>
              <a:rPr lang="tr-TR" dirty="0"/>
              <a:t>Beşinci alt seviye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97EF6-89FE-0B4A-86FD-94497345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5859" y="6356349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9A13A-EB9F-CF40-8641-88A23573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518" y="6356349"/>
            <a:ext cx="6561057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7C69-092C-CE4A-9D36-C9E3835C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343" y="6356350"/>
            <a:ext cx="1002774" cy="365125"/>
          </a:xfrm>
        </p:spPr>
        <p:txBody>
          <a:bodyPr/>
          <a:lstStyle/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9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F7A5D5-C507-0F49-B97A-8D9FEBEB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69595-3974-7A4D-AE62-83742B8CF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5209B-DA15-E54E-B50B-CE0B17238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8C64-2D80-4306-9A45-E893067EE5E1}" type="datetimeFigureOut">
              <a:rPr lang="tr-TR" smtClean="0"/>
              <a:t>4.11.2019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4AC17-3482-7A4C-A118-5FC507F8D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9F98C-37E5-0F41-9296-183452AB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DAB0D-507E-409F-A31C-F8A6B4F3F5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43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3" r:id="rId16"/>
    <p:sldLayoutId id="2147483692" r:id="rId17"/>
    <p:sldLayoutId id="2147483694" r:id="rId18"/>
    <p:sldLayoutId id="2147483702" r:id="rId19"/>
    <p:sldLayoutId id="2147483710" r:id="rId20"/>
    <p:sldLayoutId id="2147483711" r:id="rId21"/>
    <p:sldLayoutId id="2147483713" r:id="rId22"/>
    <p:sldLayoutId id="2147483714" r:id="rId23"/>
    <p:sldLayoutId id="214748371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microsoft.com/office/2007/relationships/hdphoto" Target="../media/hdphoto3.wdp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microsoft.com/office/2007/relationships/hdphoto" Target="../media/hdphoto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akif.kutuk@turkcell.com.t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6221" y="2249627"/>
            <a:ext cx="9144000" cy="879475"/>
          </a:xfrm>
        </p:spPr>
        <p:txBody>
          <a:bodyPr>
            <a:normAutofit fontScale="90000"/>
          </a:bodyPr>
          <a:lstStyle/>
          <a:p>
            <a:r>
              <a:rPr lang="tr-TR" sz="5400" dirty="0" smtClean="0"/>
              <a:t/>
            </a:r>
            <a:br>
              <a:rPr lang="tr-TR" sz="5400" dirty="0" smtClean="0"/>
            </a:br>
            <a:r>
              <a:rPr lang="tr-TR" sz="5400" dirty="0"/>
              <a:t/>
            </a:r>
            <a:br>
              <a:rPr lang="tr-TR" sz="5400" dirty="0"/>
            </a:br>
            <a:r>
              <a:rPr lang="tr-TR" sz="5400" dirty="0" smtClean="0"/>
              <a:t/>
            </a:r>
            <a:br>
              <a:rPr lang="tr-TR" sz="5400" dirty="0" smtClean="0"/>
            </a:br>
            <a:r>
              <a:rPr lang="tr-TR" sz="5400" dirty="0" smtClean="0"/>
              <a:t/>
            </a:r>
            <a:br>
              <a:rPr lang="tr-TR" sz="5400" dirty="0" smtClean="0"/>
            </a:br>
            <a:r>
              <a:rPr lang="tr-TR" sz="5400" dirty="0" smtClean="0"/>
              <a:t>Turkcell Akıllı Şehirler ve 5G altyapısı</a:t>
            </a:r>
            <a:endParaRPr lang="tr-TR" sz="5400" dirty="0"/>
          </a:p>
        </p:txBody>
      </p:sp>
    </p:spTree>
    <p:extLst>
      <p:ext uri="{BB962C8B-B14F-4D97-AF65-F5344CB8AC3E}">
        <p14:creationId xmlns:p14="http://schemas.microsoft.com/office/powerpoint/2010/main" val="19631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Turkcell 5G </a:t>
            </a:r>
            <a:r>
              <a:rPr lang="en-US" dirty="0" err="1" smtClean="0"/>
              <a:t>Yol</a:t>
            </a:r>
            <a:r>
              <a:rPr lang="en-US" dirty="0" smtClean="0"/>
              <a:t> </a:t>
            </a:r>
            <a:r>
              <a:rPr lang="en-US" dirty="0" err="1" smtClean="0"/>
              <a:t>Haritası</a:t>
            </a:r>
            <a:endParaRPr lang="tr-TR" dirty="0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-219659" y="1326658"/>
          <a:ext cx="12162455" cy="4563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7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2017 - İlk </a:t>
            </a:r>
            <a:r>
              <a:rPr lang="nb-NO" dirty="0"/>
              <a:t>&amp; En Hızlı 5G Denemeleri</a:t>
            </a:r>
            <a:endParaRPr lang="tr-T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633200" y="6494463"/>
            <a:ext cx="558800" cy="365125"/>
          </a:xfrm>
          <a:prstGeom prst="rect">
            <a:avLst/>
          </a:prstGeom>
        </p:spPr>
        <p:txBody>
          <a:bodyPr/>
          <a:lstStyle/>
          <a:p>
            <a:fld id="{9ADAABC1-D1D1-4D81-9DFE-46AE7192039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B034B0-DD06-C348-A78E-D1FDDF034B4D}"/>
              </a:ext>
            </a:extLst>
          </p:cNvPr>
          <p:cNvGrpSpPr/>
          <p:nvPr/>
        </p:nvGrpSpPr>
        <p:grpSpPr>
          <a:xfrm>
            <a:off x="2348134" y="1210110"/>
            <a:ext cx="4973269" cy="4748431"/>
            <a:chOff x="484587" y="1152939"/>
            <a:chExt cx="4975859" cy="4750904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AF0F9A00-CCF8-6545-BF80-5A7F83A91578}"/>
                </a:ext>
              </a:extLst>
            </p:cNvPr>
            <p:cNvSpPr/>
            <p:nvPr/>
          </p:nvSpPr>
          <p:spPr>
            <a:xfrm>
              <a:off x="484587" y="1152939"/>
              <a:ext cx="4975859" cy="47509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76200" dir="2700000" algn="tl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A2530F-5ED0-BA4A-9CEA-0495F9034992}"/>
                </a:ext>
              </a:extLst>
            </p:cNvPr>
            <p:cNvGrpSpPr/>
            <p:nvPr/>
          </p:nvGrpSpPr>
          <p:grpSpPr>
            <a:xfrm>
              <a:off x="670597" y="1263986"/>
              <a:ext cx="4683698" cy="2146634"/>
              <a:chOff x="670597" y="742778"/>
              <a:chExt cx="4683698" cy="2146634"/>
            </a:xfrm>
          </p:grpSpPr>
          <p:pic>
            <p:nvPicPr>
              <p:cNvPr id="11" name="Picture 29">
                <a:extLst>
                  <a:ext uri="{FF2B5EF4-FFF2-40B4-BE49-F238E27FC236}">
                    <a16:creationId xmlns:a16="http://schemas.microsoft.com/office/drawing/2014/main" id="{4EDAAC75-ADF5-2347-AAF1-2B3BA13A98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328" r="14819"/>
              <a:stretch/>
            </p:blipFill>
            <p:spPr>
              <a:xfrm>
                <a:off x="2116318" y="1089412"/>
                <a:ext cx="3237977" cy="1800000"/>
              </a:xfrm>
              <a:prstGeom prst="rect">
                <a:avLst/>
              </a:prstGeom>
            </p:spPr>
          </p:pic>
          <p:pic>
            <p:nvPicPr>
              <p:cNvPr id="12" name="Picture 32">
                <a:extLst>
                  <a:ext uri="{FF2B5EF4-FFF2-40B4-BE49-F238E27FC236}">
                    <a16:creationId xmlns:a16="http://schemas.microsoft.com/office/drawing/2014/main" id="{3095D19E-0A77-E04B-B5EF-42B0B55ED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562" y="1089412"/>
                <a:ext cx="458547" cy="481098"/>
              </a:xfrm>
              <a:prstGeom prst="rect">
                <a:avLst/>
              </a:prstGeom>
            </p:spPr>
          </p:pic>
          <p:sp>
            <p:nvSpPr>
              <p:cNvPr id="13" name="TextBox 33">
                <a:extLst>
                  <a:ext uri="{FF2B5EF4-FFF2-40B4-BE49-F238E27FC236}">
                    <a16:creationId xmlns:a16="http://schemas.microsoft.com/office/drawing/2014/main" id="{00AA7915-2199-B045-AD80-A2CC5AC25C06}"/>
                  </a:ext>
                </a:extLst>
              </p:cNvPr>
              <p:cNvSpPr txBox="1"/>
              <p:nvPr/>
            </p:nvSpPr>
            <p:spPr>
              <a:xfrm>
                <a:off x="2133707" y="742778"/>
                <a:ext cx="13837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i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urkcell Satura" panose="02000000000000000000" pitchFamily="2" charset="-94"/>
                  </a:defRPr>
                </a:lvl1pPr>
              </a:lstStyle>
              <a:p>
                <a:pPr defTabSz="913943"/>
                <a:r>
                  <a:rPr lang="tr-TR" sz="1599" b="1" dirty="0">
                    <a:solidFill>
                      <a:srgbClr val="274380"/>
                    </a:solidFill>
                    <a:effectLst/>
                    <a:latin typeface="Calibri" panose="020F0502020204030204"/>
                  </a:rPr>
                  <a:t>11 Ocak 2017</a:t>
                </a:r>
                <a:endParaRPr lang="en-US" sz="1599" b="1" dirty="0">
                  <a:solidFill>
                    <a:srgbClr val="274380"/>
                  </a:solidFill>
                  <a:effectLst/>
                  <a:latin typeface="Calibri" panose="020F0502020204030204"/>
                </a:endParaRPr>
              </a:p>
            </p:txBody>
          </p:sp>
          <p:sp>
            <p:nvSpPr>
              <p:cNvPr id="14" name="TextBox 35">
                <a:extLst>
                  <a:ext uri="{FF2B5EF4-FFF2-40B4-BE49-F238E27FC236}">
                    <a16:creationId xmlns:a16="http://schemas.microsoft.com/office/drawing/2014/main" id="{7B54FE1A-CD9E-EB48-BF62-BF7EAD0AC38A}"/>
                  </a:ext>
                </a:extLst>
              </p:cNvPr>
              <p:cNvSpPr txBox="1"/>
              <p:nvPr/>
            </p:nvSpPr>
            <p:spPr>
              <a:xfrm>
                <a:off x="670597" y="1707031"/>
                <a:ext cx="14415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400" i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urkcell Satura" panose="02000000000000000000" pitchFamily="2" charset="-94"/>
                  </a:defRPr>
                </a:lvl1pPr>
              </a:lstStyle>
              <a:p>
                <a:pPr defTabSz="913943"/>
                <a:r>
                  <a:rPr lang="tr-TR" sz="2399" b="1" dirty="0">
                    <a:solidFill>
                      <a:srgbClr val="274380"/>
                    </a:solidFill>
                    <a:effectLst/>
                    <a:latin typeface="Calibri" panose="020F0502020204030204"/>
                  </a:rPr>
                  <a:t>24.7 </a:t>
                </a:r>
                <a:r>
                  <a:rPr lang="tr-TR" sz="2399" b="1" dirty="0" err="1">
                    <a:solidFill>
                      <a:srgbClr val="274380"/>
                    </a:solidFill>
                    <a:effectLst/>
                    <a:latin typeface="Calibri" panose="020F0502020204030204"/>
                  </a:rPr>
                  <a:t>Gbps</a:t>
                </a:r>
                <a:endParaRPr lang="en-US" sz="2399" b="1" dirty="0">
                  <a:solidFill>
                    <a:srgbClr val="274380"/>
                  </a:solidFill>
                  <a:effectLst/>
                  <a:latin typeface="Calibri" panose="020F0502020204030204"/>
                </a:endParaRPr>
              </a:p>
            </p:txBody>
          </p:sp>
        </p:grpSp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F64DECA3-BDA7-7B44-9229-81CA391DDBE3}"/>
                </a:ext>
              </a:extLst>
            </p:cNvPr>
            <p:cNvGrpSpPr/>
            <p:nvPr/>
          </p:nvGrpSpPr>
          <p:grpSpPr>
            <a:xfrm>
              <a:off x="530927" y="3573355"/>
              <a:ext cx="4828913" cy="2170254"/>
              <a:chOff x="530927" y="3701371"/>
              <a:chExt cx="4828913" cy="2170254"/>
            </a:xfrm>
          </p:grpSpPr>
          <p:pic>
            <p:nvPicPr>
              <p:cNvPr id="7" name="Picture 37">
                <a:extLst>
                  <a:ext uri="{FF2B5EF4-FFF2-40B4-BE49-F238E27FC236}">
                    <a16:creationId xmlns:a16="http://schemas.microsoft.com/office/drawing/2014/main" id="{F097CCB2-EAA4-654F-846E-9B69927F0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8689" y="4071625"/>
                <a:ext cx="700294" cy="559297"/>
              </a:xfrm>
              <a:prstGeom prst="rect">
                <a:avLst/>
              </a:prstGeom>
            </p:spPr>
          </p:pic>
          <p:sp>
            <p:nvSpPr>
              <p:cNvPr id="8" name="TextBox 38">
                <a:extLst>
                  <a:ext uri="{FF2B5EF4-FFF2-40B4-BE49-F238E27FC236}">
                    <a16:creationId xmlns:a16="http://schemas.microsoft.com/office/drawing/2014/main" id="{C3663B0B-5556-5547-84D6-8A1872EC70A1}"/>
                  </a:ext>
                </a:extLst>
              </p:cNvPr>
              <p:cNvSpPr txBox="1"/>
              <p:nvPr/>
            </p:nvSpPr>
            <p:spPr>
              <a:xfrm>
                <a:off x="2126364" y="3701371"/>
                <a:ext cx="15632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tr-TR"/>
                </a:defPPr>
                <a:lvl1pPr>
                  <a:defRPr sz="1600" b="1" i="1">
                    <a:solidFill>
                      <a:srgbClr val="274380"/>
                    </a:solidFill>
                    <a:effectLst/>
                  </a:defRPr>
                </a:lvl1pPr>
              </a:lstStyle>
              <a:p>
                <a:pPr defTabSz="913943"/>
                <a:r>
                  <a:rPr lang="tr-TR" sz="1599" dirty="0">
                    <a:latin typeface="Calibri" panose="020F0502020204030204"/>
                  </a:rPr>
                  <a:t>15 Haziran 2017</a:t>
                </a:r>
                <a:endParaRPr lang="en-US" sz="1599" dirty="0">
                  <a:latin typeface="Calibri" panose="020F0502020204030204"/>
                </a:endParaRPr>
              </a:p>
            </p:txBody>
          </p:sp>
          <p:sp>
            <p:nvSpPr>
              <p:cNvPr id="9" name="TextBox 39">
                <a:extLst>
                  <a:ext uri="{FF2B5EF4-FFF2-40B4-BE49-F238E27FC236}">
                    <a16:creationId xmlns:a16="http://schemas.microsoft.com/office/drawing/2014/main" id="{E3A3BE10-4236-AC4B-9EEA-547A3317C312}"/>
                  </a:ext>
                </a:extLst>
              </p:cNvPr>
              <p:cNvSpPr txBox="1"/>
              <p:nvPr/>
            </p:nvSpPr>
            <p:spPr>
              <a:xfrm>
                <a:off x="530927" y="4807992"/>
                <a:ext cx="15970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tr-TR"/>
                </a:defPPr>
                <a:lvl1pPr>
                  <a:defRPr sz="2400" b="1" i="1">
                    <a:solidFill>
                      <a:srgbClr val="274380"/>
                    </a:solidFill>
                    <a:effectLst/>
                  </a:defRPr>
                </a:lvl1pPr>
              </a:lstStyle>
              <a:p>
                <a:pPr defTabSz="913943"/>
                <a:r>
                  <a:rPr lang="tr-TR" sz="2399" dirty="0">
                    <a:latin typeface="Calibri" panose="020F0502020204030204"/>
                  </a:rPr>
                  <a:t>70.97 </a:t>
                </a:r>
                <a:r>
                  <a:rPr lang="tr-TR" sz="2399" dirty="0" err="1">
                    <a:latin typeface="Calibri" panose="020F0502020204030204"/>
                  </a:rPr>
                  <a:t>Gbps</a:t>
                </a:r>
                <a:endParaRPr lang="en-US" sz="2399" dirty="0">
                  <a:latin typeface="Calibri" panose="020F0502020204030204"/>
                </a:endParaRPr>
              </a:p>
            </p:txBody>
          </p:sp>
          <p:pic>
            <p:nvPicPr>
              <p:cNvPr id="10" name="Picture 40">
                <a:extLst>
                  <a:ext uri="{FF2B5EF4-FFF2-40B4-BE49-F238E27FC236}">
                    <a16:creationId xmlns:a16="http://schemas.microsoft.com/office/drawing/2014/main" id="{84F1E27B-41D8-A041-BE1A-CEEC2675390A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440" y="4071625"/>
                <a:ext cx="3236400" cy="1800000"/>
              </a:xfrm>
              <a:prstGeom prst="rect">
                <a:avLst/>
              </a:prstGeom>
            </p:spPr>
          </p:pic>
        </p:grp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CE65825C-0A6E-0C46-8EFF-06CDF53CB450}"/>
              </a:ext>
            </a:extLst>
          </p:cNvPr>
          <p:cNvGrpSpPr/>
          <p:nvPr/>
        </p:nvGrpSpPr>
        <p:grpSpPr>
          <a:xfrm>
            <a:off x="7387642" y="1210110"/>
            <a:ext cx="4806759" cy="4748431"/>
            <a:chOff x="6830327" y="1152939"/>
            <a:chExt cx="4809263" cy="4750904"/>
          </a:xfrm>
        </p:grpSpPr>
        <p:sp>
          <p:nvSpPr>
            <p:cNvPr id="16" name="Rectangle: Rounded Corners 6">
              <a:extLst>
                <a:ext uri="{FF2B5EF4-FFF2-40B4-BE49-F238E27FC236}">
                  <a16:creationId xmlns:a16="http://schemas.microsoft.com/office/drawing/2014/main" id="{89E228B8-DC49-8340-B875-C123884F2111}"/>
                </a:ext>
              </a:extLst>
            </p:cNvPr>
            <p:cNvSpPr/>
            <p:nvPr/>
          </p:nvSpPr>
          <p:spPr>
            <a:xfrm>
              <a:off x="6830327" y="1152939"/>
              <a:ext cx="4561465" cy="47509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0" dist="76200" dir="2700000" algn="tl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52">
              <a:extLst>
                <a:ext uri="{FF2B5EF4-FFF2-40B4-BE49-F238E27FC236}">
                  <a16:creationId xmlns:a16="http://schemas.microsoft.com/office/drawing/2014/main" id="{2BE57FDC-D7D1-034C-91BD-5D62B49E616B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6923" y="3955671"/>
              <a:ext cx="3236400" cy="1800000"/>
            </a:xfrm>
            <a:prstGeom prst="rect">
              <a:avLst/>
            </a:prstGeom>
          </p:spPr>
        </p:pic>
        <p:sp>
          <p:nvSpPr>
            <p:cNvPr id="18" name="Explosion 1 56">
              <a:extLst>
                <a:ext uri="{FF2B5EF4-FFF2-40B4-BE49-F238E27FC236}">
                  <a16:creationId xmlns:a16="http://schemas.microsoft.com/office/drawing/2014/main" id="{3FBE0A90-4B72-4548-98CA-72ECB364AB2F}"/>
                </a:ext>
              </a:extLst>
            </p:cNvPr>
            <p:cNvSpPr/>
            <p:nvPr/>
          </p:nvSpPr>
          <p:spPr>
            <a:xfrm rot="16200000">
              <a:off x="8923791" y="2908460"/>
              <a:ext cx="886080" cy="1184217"/>
            </a:xfrm>
            <a:prstGeom prst="irregularSeal1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id="{E9EE2AE3-890E-5349-AF70-1F459D4E4636}"/>
                </a:ext>
              </a:extLst>
            </p:cNvPr>
            <p:cNvSpPr/>
            <p:nvPr/>
          </p:nvSpPr>
          <p:spPr>
            <a:xfrm>
              <a:off x="6874951" y="3342441"/>
              <a:ext cx="4764639" cy="369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43"/>
              <a:r>
                <a:rPr lang="tr-TR" sz="1799" b="1" dirty="0">
                  <a:solidFill>
                    <a:srgbClr val="274380"/>
                  </a:solidFill>
                  <a:latin typeface="Calibri" panose="020F0502020204030204"/>
                </a:rPr>
                <a:t>Bölgede &amp; Türkiye’de            </a:t>
              </a:r>
              <a:r>
                <a:rPr lang="tr-TR" sz="1799" b="1" dirty="0" smtClean="0">
                  <a:solidFill>
                    <a:srgbClr val="274380"/>
                  </a:solidFill>
                  <a:latin typeface="Calibri" panose="020F0502020204030204"/>
                </a:rPr>
                <a:t>   kurulum</a:t>
              </a:r>
              <a:endParaRPr lang="en-US" sz="1799" dirty="0">
                <a:solidFill>
                  <a:srgbClr val="274380"/>
                </a:solidFill>
                <a:latin typeface="Calibri" panose="020F0502020204030204"/>
              </a:endParaRPr>
            </a:p>
          </p:txBody>
        </p:sp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3D71F691-21A4-A143-AF6C-E12C8F11AAA8}"/>
                </a:ext>
              </a:extLst>
            </p:cNvPr>
            <p:cNvGrpSpPr/>
            <p:nvPr/>
          </p:nvGrpSpPr>
          <p:grpSpPr>
            <a:xfrm>
              <a:off x="6962873" y="1409154"/>
              <a:ext cx="3916965" cy="1800000"/>
              <a:chOff x="6962873" y="887946"/>
              <a:chExt cx="3916965" cy="1800000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3D0B8CDB-1879-5D42-BE1E-C250C31DD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44513" y="887946"/>
                <a:ext cx="2935325" cy="18000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F24BF84-1360-314E-8234-A2D93BADF79E}"/>
                  </a:ext>
                </a:extLst>
              </p:cNvPr>
              <p:cNvSpPr/>
              <p:nvPr/>
            </p:nvSpPr>
            <p:spPr>
              <a:xfrm>
                <a:off x="6962873" y="1141023"/>
                <a:ext cx="2142214" cy="369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3943"/>
                <a:r>
                  <a:rPr lang="tr-TR" sz="1799" b="1" dirty="0" smtClean="0">
                    <a:solidFill>
                      <a:srgbClr val="274380"/>
                    </a:solidFill>
                    <a:latin typeface="Calibri" panose="020F0502020204030204"/>
                  </a:rPr>
                  <a:t>5G Anten Teknolojisi</a:t>
                </a:r>
                <a:endParaRPr lang="en-US" sz="1799" dirty="0">
                  <a:solidFill>
                    <a:srgbClr val="27438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51A5576F-A5AA-954D-8173-2C2C49155CC8}"/>
                </a:ext>
              </a:extLst>
            </p:cNvPr>
            <p:cNvSpPr/>
            <p:nvPr/>
          </p:nvSpPr>
          <p:spPr>
            <a:xfrm>
              <a:off x="8964929" y="3203877"/>
              <a:ext cx="75693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943"/>
              <a:r>
                <a:rPr lang="tr-TR" sz="3598" b="1" i="1" dirty="0">
                  <a:solidFill>
                    <a:srgbClr val="274380"/>
                  </a:solidFill>
                  <a:latin typeface="Calibri" panose="020F0502020204030204"/>
                </a:rPr>
                <a:t>İLK</a:t>
              </a:r>
              <a:endParaRPr lang="en-US" sz="1799" i="1" dirty="0">
                <a:solidFill>
                  <a:srgbClr val="274380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2192" y="730916"/>
            <a:ext cx="1484428" cy="6071098"/>
            <a:chOff x="312192" y="730916"/>
            <a:chExt cx="1484428" cy="6071098"/>
          </a:xfrm>
        </p:grpSpPr>
        <p:grpSp>
          <p:nvGrpSpPr>
            <p:cNvPr id="27" name="Group 26"/>
            <p:cNvGrpSpPr/>
            <p:nvPr/>
          </p:nvGrpSpPr>
          <p:grpSpPr>
            <a:xfrm>
              <a:off x="312192" y="2252969"/>
              <a:ext cx="1476464" cy="1484428"/>
              <a:chOff x="256206" y="2593480"/>
              <a:chExt cx="1484428" cy="1484428"/>
            </a:xfrm>
          </p:grpSpPr>
          <p:sp>
            <p:nvSpPr>
              <p:cNvPr id="43" name="Teardrop 42"/>
              <p:cNvSpPr/>
              <p:nvPr/>
            </p:nvSpPr>
            <p:spPr>
              <a:xfrm rot="2700000">
                <a:off x="256206" y="2593480"/>
                <a:ext cx="1484428" cy="1484428"/>
              </a:xfrm>
              <a:prstGeom prst="teardrop">
                <a:avLst>
                  <a:gd name="adj" fmla="val 10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300377" y="2637495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46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kern="1200" dirty="0" smtClean="0">
                      <a:latin typeface="Greycliff CF Medium" panose="00000600000000000000" pitchFamily="50" charset="-94"/>
                    </a:rPr>
                    <a:t>8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Lab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Testleri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8" name="Group 27"/>
            <p:cNvGrpSpPr/>
            <p:nvPr/>
          </p:nvGrpSpPr>
          <p:grpSpPr>
            <a:xfrm>
              <a:off x="312192" y="3783431"/>
              <a:ext cx="1484428" cy="1484428"/>
              <a:chOff x="256206" y="4328974"/>
              <a:chExt cx="1484428" cy="1484428"/>
            </a:xfrm>
          </p:grpSpPr>
          <p:sp>
            <p:nvSpPr>
              <p:cNvPr id="39" name="Teardrop 38"/>
              <p:cNvSpPr/>
              <p:nvPr/>
            </p:nvSpPr>
            <p:spPr>
              <a:xfrm rot="2700000">
                <a:off x="256206" y="4328974"/>
                <a:ext cx="1484428" cy="1484428"/>
              </a:xfrm>
              <a:prstGeom prst="teardrop">
                <a:avLst>
                  <a:gd name="adj" fmla="val 10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00377" y="4372989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42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dirty="0" smtClean="0">
                      <a:latin typeface="Greycliff CF Medium" panose="00000600000000000000" pitchFamily="50" charset="-94"/>
                    </a:rPr>
                    <a:t>9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Saha</a:t>
                  </a: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 Pilot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Uygulamaları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>
              <a:off x="320156" y="5333438"/>
              <a:ext cx="1468500" cy="1468576"/>
              <a:chOff x="264170" y="6092201"/>
              <a:chExt cx="1468500" cy="14685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64170" y="6092201"/>
                <a:ext cx="1468500" cy="1468576"/>
              </a:xfrm>
              <a:prstGeom prst="ellipse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325717" y="6152871"/>
                <a:ext cx="1347472" cy="1347234"/>
                <a:chOff x="12265432" y="1089042"/>
                <a:chExt cx="2386251" cy="238583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2265432" y="1089042"/>
                  <a:ext cx="2386251" cy="2385830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8" name="Oval 5"/>
                <p:cNvSpPr/>
                <p:nvPr/>
              </p:nvSpPr>
              <p:spPr>
                <a:xfrm>
                  <a:off x="12591511" y="1415128"/>
                  <a:ext cx="1734092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202</a:t>
                  </a:r>
                  <a:r>
                    <a:rPr lang="en-US" sz="2000" b="1" kern="1200" dirty="0" smtClean="0">
                      <a:latin typeface="Greycliff CF Medium" panose="00000600000000000000" pitchFamily="50" charset="-94"/>
                    </a:rPr>
                    <a:t>x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>Ticari 5G Şebekesi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312192" y="730916"/>
              <a:ext cx="1484428" cy="1484428"/>
              <a:chOff x="256206" y="2593480"/>
              <a:chExt cx="1484428" cy="1484428"/>
            </a:xfrm>
          </p:grpSpPr>
          <p:sp>
            <p:nvSpPr>
              <p:cNvPr id="31" name="Teardrop 30"/>
              <p:cNvSpPr/>
              <p:nvPr/>
            </p:nvSpPr>
            <p:spPr>
              <a:xfrm rot="2700000">
                <a:off x="256206" y="2593480"/>
                <a:ext cx="1484428" cy="1484428"/>
              </a:xfrm>
              <a:prstGeom prst="teardrop">
                <a:avLst>
                  <a:gd name="adj" fmla="val 10000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00377" y="2637495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4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dirty="0">
                      <a:latin typeface="Greycliff CF Medium" panose="00000600000000000000" pitchFamily="50" charset="-94"/>
                    </a:rPr>
                    <a:t>7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Demo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Çalışmaları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27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2018 - 5G’de </a:t>
            </a:r>
            <a:r>
              <a:rPr lang="en-US" dirty="0" err="1" smtClean="0"/>
              <a:t>Liderlik</a:t>
            </a:r>
            <a:endParaRPr lang="tr-TR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2387601" y="850899"/>
            <a:ext cx="2868074" cy="57178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87600" y="1097167"/>
            <a:ext cx="28680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Samsung</a:t>
            </a: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-Turkcell işbirliği ile </a:t>
            </a: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Türkiye`</a:t>
            </a:r>
            <a:r>
              <a:rPr lang="en-US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tr-TR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</a:t>
            </a: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anlı </a:t>
            </a:r>
            <a:r>
              <a:rPr lang="tr-TR" sz="2200" b="1" dirty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5G </a:t>
            </a:r>
            <a:r>
              <a:rPr lang="en-US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tr-TR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eneyimi</a:t>
            </a:r>
            <a:endParaRPr lang="tr-TR" sz="2200" b="1" dirty="0">
              <a:solidFill>
                <a:srgbClr val="114D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328" y="2313816"/>
            <a:ext cx="2176842" cy="13400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529" y="3729589"/>
            <a:ext cx="2579272" cy="15891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387601" y="5575039"/>
            <a:ext cx="2868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Maltepe Plaza’da Basın </a:t>
            </a:r>
            <a:r>
              <a:rPr lang="tr-T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Lansmanı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5429603" y="850899"/>
            <a:ext cx="3228392" cy="57178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9603" y="1097167"/>
            <a:ext cx="3278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5G Vadisi açık test sahasında </a:t>
            </a:r>
            <a:r>
              <a:rPr lang="tr-TR" sz="2200" b="1" dirty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gerekli </a:t>
            </a: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altyapı </a:t>
            </a:r>
            <a:r>
              <a:rPr lang="tr-TR" sz="2200" b="1" dirty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 ilk testler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037"/>
          <a:stretch/>
        </p:blipFill>
        <p:spPr>
          <a:xfrm>
            <a:off x="6074213" y="2302224"/>
            <a:ext cx="1866933" cy="13737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919" y="3767586"/>
            <a:ext cx="3018562" cy="15162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429604" y="5421151"/>
            <a:ext cx="3221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Ülkemizde yerli ve milli 5G çözümlerin ilk uygulama alanı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8826759" y="850899"/>
            <a:ext cx="3179308" cy="57178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823" y="2318488"/>
            <a:ext cx="3078244" cy="13836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823" y="3749388"/>
            <a:ext cx="3078244" cy="15961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861889" y="5431971"/>
            <a:ext cx="3144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Ericsson ve </a:t>
            </a:r>
            <a:r>
              <a:rPr lang="tr-T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Huawei</a:t>
            </a: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ile uçtan uca 3GPP uyumlu ilk 5G çağrıları</a:t>
            </a:r>
            <a:endParaRPr lang="tr-TR" sz="2000" dirty="0"/>
          </a:p>
        </p:txBody>
      </p:sp>
      <p:sp>
        <p:nvSpPr>
          <p:cNvPr id="21" name="Rectangle 20"/>
          <p:cNvSpPr/>
          <p:nvPr/>
        </p:nvSpPr>
        <p:spPr>
          <a:xfrm>
            <a:off x="8826759" y="1092200"/>
            <a:ext cx="31793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625">
              <a:spcBef>
                <a:spcPts val="1200"/>
              </a:spcBef>
              <a:buClr>
                <a:srgbClr val="1F497D"/>
              </a:buClr>
            </a:pP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Türkiye’de </a:t>
            </a:r>
            <a:r>
              <a:rPr lang="tr-TR" sz="2200" b="1" dirty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5G </a:t>
            </a:r>
            <a:r>
              <a:rPr lang="tr-TR" sz="2200" b="1" dirty="0" err="1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</a:t>
            </a:r>
            <a:r>
              <a:rPr lang="tr-TR" sz="2200" b="1" dirty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uyumlu çağrı çıkan </a:t>
            </a:r>
            <a:r>
              <a:rPr lang="tr-TR" sz="2200" b="1" dirty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ilk operatör TURKCELL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12192" y="730916"/>
            <a:ext cx="1484428" cy="6071098"/>
            <a:chOff x="312192" y="730916"/>
            <a:chExt cx="1484428" cy="6071098"/>
          </a:xfrm>
        </p:grpSpPr>
        <p:grpSp>
          <p:nvGrpSpPr>
            <p:cNvPr id="23" name="Group 22"/>
            <p:cNvGrpSpPr/>
            <p:nvPr/>
          </p:nvGrpSpPr>
          <p:grpSpPr>
            <a:xfrm>
              <a:off x="312192" y="2252969"/>
              <a:ext cx="1476464" cy="1484428"/>
              <a:chOff x="256206" y="2593480"/>
              <a:chExt cx="1484428" cy="1484428"/>
            </a:xfrm>
          </p:grpSpPr>
          <p:sp>
            <p:nvSpPr>
              <p:cNvPr id="39" name="Teardrop 38"/>
              <p:cNvSpPr/>
              <p:nvPr/>
            </p:nvSpPr>
            <p:spPr>
              <a:xfrm rot="2700000">
                <a:off x="256206" y="2593480"/>
                <a:ext cx="1484428" cy="1484428"/>
              </a:xfrm>
              <a:prstGeom prst="teardrop">
                <a:avLst>
                  <a:gd name="adj" fmla="val 10000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00377" y="2637495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42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kern="1200" dirty="0" smtClean="0">
                      <a:latin typeface="Greycliff CF Medium" panose="00000600000000000000" pitchFamily="50" charset="-94"/>
                    </a:rPr>
                    <a:t>8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Lab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Testleri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312192" y="3783431"/>
              <a:ext cx="1484428" cy="1484428"/>
              <a:chOff x="256206" y="4328974"/>
              <a:chExt cx="1484428" cy="1484428"/>
            </a:xfrm>
          </p:grpSpPr>
          <p:sp>
            <p:nvSpPr>
              <p:cNvPr id="35" name="Teardrop 34"/>
              <p:cNvSpPr/>
              <p:nvPr/>
            </p:nvSpPr>
            <p:spPr>
              <a:xfrm rot="2700000">
                <a:off x="256206" y="4328974"/>
                <a:ext cx="1484428" cy="1484428"/>
              </a:xfrm>
              <a:prstGeom prst="teardrop">
                <a:avLst>
                  <a:gd name="adj" fmla="val 100000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300377" y="4372989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8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dirty="0" smtClean="0">
                      <a:latin typeface="Greycliff CF Medium" panose="00000600000000000000" pitchFamily="50" charset="-94"/>
                    </a:rPr>
                    <a:t>9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Saha</a:t>
                  </a: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 Pilot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Uygulamaları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320156" y="5333438"/>
              <a:ext cx="1468500" cy="1468576"/>
              <a:chOff x="264170" y="6092201"/>
              <a:chExt cx="1468500" cy="146857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64170" y="6092201"/>
                <a:ext cx="1468500" cy="1468576"/>
              </a:xfrm>
              <a:prstGeom prst="ellipse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25717" y="6152871"/>
                <a:ext cx="1347472" cy="1347234"/>
                <a:chOff x="12265432" y="1089042"/>
                <a:chExt cx="2386251" cy="238583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2265432" y="1089042"/>
                  <a:ext cx="2386251" cy="2385830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4" name="Oval 5"/>
                <p:cNvSpPr/>
                <p:nvPr/>
              </p:nvSpPr>
              <p:spPr>
                <a:xfrm>
                  <a:off x="12591511" y="1415128"/>
                  <a:ext cx="1734092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202</a:t>
                  </a:r>
                  <a:r>
                    <a:rPr lang="en-US" sz="2000" b="1" kern="1200" dirty="0" smtClean="0">
                      <a:latin typeface="Greycliff CF Medium" panose="00000600000000000000" pitchFamily="50" charset="-94"/>
                    </a:rPr>
                    <a:t>x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>Ticari 5G Şebekesi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6" name="Group 25"/>
            <p:cNvGrpSpPr/>
            <p:nvPr/>
          </p:nvGrpSpPr>
          <p:grpSpPr>
            <a:xfrm>
              <a:off x="312192" y="730916"/>
              <a:ext cx="1484428" cy="1484428"/>
              <a:chOff x="256206" y="2593480"/>
              <a:chExt cx="1484428" cy="1484428"/>
            </a:xfrm>
          </p:grpSpPr>
          <p:sp>
            <p:nvSpPr>
              <p:cNvPr id="27" name="Teardrop 26"/>
              <p:cNvSpPr/>
              <p:nvPr/>
            </p:nvSpPr>
            <p:spPr>
              <a:xfrm rot="2700000">
                <a:off x="256206" y="2593480"/>
                <a:ext cx="1484428" cy="1484428"/>
              </a:xfrm>
              <a:prstGeom prst="teardrop">
                <a:avLst>
                  <a:gd name="adj" fmla="val 100000"/>
                </a:avLst>
              </a:prstGeom>
              <a:solidFill>
                <a:srgbClr val="6BA4D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300377" y="2637495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0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dirty="0">
                      <a:latin typeface="Greycliff CF Medium" panose="00000600000000000000" pitchFamily="50" charset="-94"/>
                    </a:rPr>
                    <a:t>7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Demo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Çalışmaları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085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2019 - 5G </a:t>
            </a:r>
            <a:r>
              <a:rPr lang="en-US" dirty="0" err="1" smtClean="0"/>
              <a:t>Saha</a:t>
            </a:r>
            <a:r>
              <a:rPr lang="en-US" dirty="0" smtClean="0"/>
              <a:t> </a:t>
            </a:r>
            <a:r>
              <a:rPr lang="en-US" dirty="0" err="1" smtClean="0"/>
              <a:t>Uygulamaları</a:t>
            </a:r>
            <a:endParaRPr lang="tr-TR" dirty="0"/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7226787" y="971550"/>
            <a:ext cx="4773528" cy="5562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32" y="4039428"/>
            <a:ext cx="2368230" cy="13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492624" y="1220123"/>
            <a:ext cx="45719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evcut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4.5G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frekansları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üzerinden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Türkiye’de</a:t>
            </a:r>
            <a:r>
              <a:rPr lang="en-US" sz="20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tr-TR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</a:t>
            </a: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5G </a:t>
            </a:r>
            <a:r>
              <a:rPr lang="en-US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sinyali</a:t>
            </a:r>
            <a:endParaRPr lang="en-US" sz="2200" b="1" dirty="0" smtClean="0">
              <a:solidFill>
                <a:srgbClr val="114D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Dünyada</a:t>
            </a:r>
            <a:r>
              <a:rPr lang="en-US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ilk FDD 5G </a:t>
            </a:r>
            <a:r>
              <a:rPr lang="en-US" sz="2200" b="1" dirty="0" err="1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sinyali</a:t>
            </a:r>
            <a:endParaRPr lang="tr-TR" sz="2200" b="1" dirty="0" smtClean="0">
              <a:solidFill>
                <a:srgbClr val="114D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3500 </a:t>
            </a:r>
            <a:r>
              <a:rPr lang="tr-T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MHz frekansı üzerinden: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3500MHz’te dünya rekoru </a:t>
            </a:r>
            <a:b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tr-TR" sz="2200" b="1" dirty="0" smtClean="0">
                <a:solidFill>
                  <a:srgbClr val="114D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(2.3 Gbps)</a:t>
            </a:r>
            <a:endParaRPr lang="tr-TR" sz="2200" b="1" dirty="0">
              <a:solidFill>
                <a:srgbClr val="114D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12192" y="730916"/>
            <a:ext cx="1484428" cy="6071098"/>
            <a:chOff x="312192" y="730916"/>
            <a:chExt cx="1484428" cy="6071098"/>
          </a:xfrm>
        </p:grpSpPr>
        <p:grpSp>
          <p:nvGrpSpPr>
            <p:cNvPr id="27" name="Group 26"/>
            <p:cNvGrpSpPr/>
            <p:nvPr/>
          </p:nvGrpSpPr>
          <p:grpSpPr>
            <a:xfrm>
              <a:off x="312192" y="2252969"/>
              <a:ext cx="1476464" cy="1484428"/>
              <a:chOff x="256206" y="2593480"/>
              <a:chExt cx="1484428" cy="1484428"/>
            </a:xfrm>
          </p:grpSpPr>
          <p:sp>
            <p:nvSpPr>
              <p:cNvPr id="43" name="Teardrop 42"/>
              <p:cNvSpPr/>
              <p:nvPr/>
            </p:nvSpPr>
            <p:spPr>
              <a:xfrm rot="2700000">
                <a:off x="256206" y="2593480"/>
                <a:ext cx="1484428" cy="1484428"/>
              </a:xfrm>
              <a:prstGeom prst="teardrop">
                <a:avLst>
                  <a:gd name="adj" fmla="val 100000"/>
                </a:avLst>
              </a:prstGeom>
              <a:solidFill>
                <a:srgbClr val="6BA4D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300377" y="2637495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46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kern="1200" dirty="0" smtClean="0">
                      <a:latin typeface="Greycliff CF Medium" panose="00000600000000000000" pitchFamily="50" charset="-94"/>
                    </a:rPr>
                    <a:t>8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Lab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Testleri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8" name="Group 27"/>
            <p:cNvGrpSpPr/>
            <p:nvPr/>
          </p:nvGrpSpPr>
          <p:grpSpPr>
            <a:xfrm>
              <a:off x="312192" y="3783431"/>
              <a:ext cx="1484428" cy="1484428"/>
              <a:chOff x="256206" y="4328974"/>
              <a:chExt cx="1484428" cy="1484428"/>
            </a:xfrm>
          </p:grpSpPr>
          <p:sp>
            <p:nvSpPr>
              <p:cNvPr id="39" name="Teardrop 38"/>
              <p:cNvSpPr/>
              <p:nvPr/>
            </p:nvSpPr>
            <p:spPr>
              <a:xfrm rot="2700000">
                <a:off x="256206" y="4328974"/>
                <a:ext cx="1484428" cy="1484428"/>
              </a:xfrm>
              <a:prstGeom prst="teardrop">
                <a:avLst>
                  <a:gd name="adj" fmla="val 100000"/>
                </a:avLst>
              </a:prstGeom>
              <a:solidFill>
                <a:srgbClr val="00B05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300377" y="4372989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42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dirty="0" smtClean="0">
                      <a:latin typeface="Greycliff CF Medium" panose="00000600000000000000" pitchFamily="50" charset="-94"/>
                    </a:rPr>
                    <a:t>9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Saha</a:t>
                  </a: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 Pilot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Uygulamaları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>
              <a:off x="320156" y="5333438"/>
              <a:ext cx="1468500" cy="1468576"/>
              <a:chOff x="264170" y="6092201"/>
              <a:chExt cx="1468500" cy="14685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264170" y="6092201"/>
                <a:ext cx="1468500" cy="1468576"/>
              </a:xfrm>
              <a:prstGeom prst="ellipse">
                <a:avLst/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325717" y="6152871"/>
                <a:ext cx="1347472" cy="1347234"/>
                <a:chOff x="12265432" y="1089042"/>
                <a:chExt cx="2386251" cy="238583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2265432" y="1089042"/>
                  <a:ext cx="2386251" cy="2385830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8" name="Oval 5"/>
                <p:cNvSpPr/>
                <p:nvPr/>
              </p:nvSpPr>
              <p:spPr>
                <a:xfrm>
                  <a:off x="12591511" y="1415128"/>
                  <a:ext cx="1734092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202</a:t>
                  </a:r>
                  <a:r>
                    <a:rPr lang="en-US" sz="2000" b="1" kern="1200" dirty="0" smtClean="0">
                      <a:latin typeface="Greycliff CF Medium" panose="00000600000000000000" pitchFamily="50" charset="-94"/>
                    </a:rPr>
                    <a:t>x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>Ticari 5G Şebekesi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  <p:grpSp>
          <p:nvGrpSpPr>
            <p:cNvPr id="30" name="Group 29"/>
            <p:cNvGrpSpPr/>
            <p:nvPr/>
          </p:nvGrpSpPr>
          <p:grpSpPr>
            <a:xfrm>
              <a:off x="312192" y="730916"/>
              <a:ext cx="1484428" cy="1484428"/>
              <a:chOff x="256206" y="2593480"/>
              <a:chExt cx="1484428" cy="1484428"/>
            </a:xfrm>
          </p:grpSpPr>
          <p:sp>
            <p:nvSpPr>
              <p:cNvPr id="31" name="Teardrop 30"/>
              <p:cNvSpPr/>
              <p:nvPr/>
            </p:nvSpPr>
            <p:spPr>
              <a:xfrm rot="2700000">
                <a:off x="256206" y="2593480"/>
                <a:ext cx="1484428" cy="1484428"/>
              </a:xfrm>
              <a:prstGeom prst="teardrop">
                <a:avLst>
                  <a:gd name="adj" fmla="val 100000"/>
                </a:avLst>
              </a:prstGeom>
              <a:solidFill>
                <a:srgbClr val="6BA4DB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tr-TR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300377" y="2637495"/>
                <a:ext cx="1397204" cy="1396854"/>
                <a:chOff x="1452704" y="1415128"/>
                <a:chExt cx="1734093" cy="1733658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494074" y="1456426"/>
                  <a:ext cx="1651352" cy="1651062"/>
                </a:xfrm>
                <a:prstGeom prst="ellipse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tr-TR"/>
                </a:p>
              </p:txBody>
            </p:sp>
            <p:sp>
              <p:nvSpPr>
                <p:cNvPr id="34" name="Oval 5"/>
                <p:cNvSpPr/>
                <p:nvPr/>
              </p:nvSpPr>
              <p:spPr>
                <a:xfrm>
                  <a:off x="1452704" y="1415128"/>
                  <a:ext cx="1734093" cy="173365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640" tIns="40640" rIns="40640" bIns="40640" numCol="1" spcCol="1270" anchor="ctr" anchorCtr="0">
                  <a:noAutofit/>
                </a:bodyPr>
                <a:lstStyle/>
                <a:p>
                  <a:pPr lvl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tr-TR" sz="2000" b="1" kern="1200" dirty="0" smtClean="0">
                      <a:latin typeface="Greycliff CF Medium" panose="00000600000000000000" pitchFamily="50" charset="-94"/>
                    </a:rPr>
                    <a:t>201</a:t>
                  </a:r>
                  <a:r>
                    <a:rPr lang="en-US" sz="2000" b="1" dirty="0">
                      <a:latin typeface="Greycliff CF Medium" panose="00000600000000000000" pitchFamily="50" charset="-94"/>
                    </a:rPr>
                    <a:t>7</a:t>
                  </a:r>
                  <a:r>
                    <a:rPr lang="tr-TR" sz="1600" kern="1200" dirty="0" smtClean="0">
                      <a:latin typeface="Greycliff CF Medium" panose="00000600000000000000" pitchFamily="50" charset="-94"/>
                    </a:rPr>
                    <a:t/>
                  </a:r>
                  <a:br>
                    <a:rPr lang="tr-TR" sz="1600" kern="1200" dirty="0" smtClean="0">
                      <a:latin typeface="Greycliff CF Medium" panose="00000600000000000000" pitchFamily="50" charset="-94"/>
                    </a:rPr>
                  </a:br>
                  <a:r>
                    <a:rPr lang="en-US" sz="1600" kern="1200" dirty="0" smtClean="0">
                      <a:latin typeface="Greycliff CF Medium" panose="00000600000000000000" pitchFamily="50" charset="-94"/>
                    </a:rPr>
                    <a:t>Demo </a:t>
                  </a:r>
                  <a:r>
                    <a:rPr lang="en-US" sz="1600" kern="1200" dirty="0" err="1" smtClean="0">
                      <a:latin typeface="Greycliff CF Medium" panose="00000600000000000000" pitchFamily="50" charset="-94"/>
                    </a:rPr>
                    <a:t>Çalışmaları</a:t>
                  </a:r>
                  <a:endParaRPr lang="tr-TR" sz="1600" kern="1200" dirty="0">
                    <a:latin typeface="Greycliff CF Medium" panose="00000600000000000000" pitchFamily="50" charset="-94"/>
                  </a:endParaRPr>
                </a:p>
              </p:txBody>
            </p:sp>
          </p:grpSp>
        </p:grpSp>
      </p:grpSp>
      <p:sp>
        <p:nvSpPr>
          <p:cNvPr id="47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2387599" y="971550"/>
            <a:ext cx="4674115" cy="55626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612571" y="1511861"/>
            <a:ext cx="42174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stanbul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İzmir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Ankara’da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5G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deneme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frekansları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üzerinden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pilot 5G 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kapsaması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00" y="2869835"/>
            <a:ext cx="3928577" cy="31614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t="8366" r="37688" b="15348"/>
          <a:stretch/>
        </p:blipFill>
        <p:spPr>
          <a:xfrm>
            <a:off x="10024635" y="3427625"/>
            <a:ext cx="1882374" cy="302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2243473"/>
            <a:ext cx="12190814" cy="896333"/>
          </a:xfrm>
        </p:spPr>
        <p:txBody>
          <a:bodyPr>
            <a:noAutofit/>
          </a:bodyPr>
          <a:lstStyle/>
          <a:p>
            <a:r>
              <a:rPr lang="tr-T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Turkcell Akıllı Şehirler Vizyonu ve </a:t>
            </a:r>
          </a:p>
          <a:p>
            <a:r>
              <a:rPr lang="tr-T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Çözümlerimiz</a:t>
            </a:r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80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1454" y="9525"/>
            <a:ext cx="10028522" cy="63959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FFFFFF"/>
                </a:solidFill>
              </a:rPr>
              <a:t>Şehirler Başlı Başına En Büyük Data Üreticilerinden Biri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11174413" y="6466865"/>
            <a:ext cx="1017587" cy="365125"/>
          </a:xfrm>
        </p:spPr>
        <p:txBody>
          <a:bodyPr/>
          <a:lstStyle/>
          <a:p>
            <a:fld id="{8209124B-2844-41EE-803D-507BDF2163B6}" type="slidenum">
              <a:rPr lang="tr-TR" smtClean="0"/>
              <a:t>15</a:t>
            </a:fld>
            <a:endParaRPr lang="tr-TR" dirty="0"/>
          </a:p>
        </p:txBody>
      </p:sp>
      <p:sp>
        <p:nvSpPr>
          <p:cNvPr id="8" name="TextBox 7"/>
          <p:cNvSpPr txBox="1"/>
          <p:nvPr/>
        </p:nvSpPr>
        <p:spPr>
          <a:xfrm>
            <a:off x="120254" y="6466865"/>
            <a:ext cx="2846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Kaynak: Cisco Global </a:t>
            </a:r>
            <a:r>
              <a:rPr lang="tr-TR" sz="1400" dirty="0" err="1" smtClean="0"/>
              <a:t>Cloud</a:t>
            </a:r>
            <a:r>
              <a:rPr lang="tr-TR" sz="1400" dirty="0" smtClean="0"/>
              <a:t> Index</a:t>
            </a:r>
            <a:endParaRPr lang="tr-TR" sz="1400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21013" y="1004555"/>
            <a:ext cx="11770468" cy="46831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tr-TR" sz="2000" dirty="0" smtClean="0">
                <a:solidFill>
                  <a:srgbClr val="3C58A3"/>
                </a:solidFill>
              </a:rPr>
              <a:t>2020’ye kadar 1 milyonluk nüfusa sahip bir şehrin günlük 190 PB data üreteceği tahmin ediliyor.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tr-TR" sz="2000" dirty="0" smtClean="0">
                <a:solidFill>
                  <a:srgbClr val="3C58A3"/>
                </a:solidFill>
              </a:rPr>
              <a:t>2020’nin akıllı fabrikalarında bir günde üretilen data </a:t>
            </a:r>
            <a:r>
              <a:rPr lang="tr-TR" sz="2000" dirty="0" err="1" smtClean="0">
                <a:solidFill>
                  <a:srgbClr val="3C58A3"/>
                </a:solidFill>
              </a:rPr>
              <a:t>Turkcell’de</a:t>
            </a:r>
            <a:r>
              <a:rPr lang="tr-TR" sz="2000" dirty="0" smtClean="0">
                <a:solidFill>
                  <a:srgbClr val="3C58A3"/>
                </a:solidFill>
              </a:rPr>
              <a:t> dün tüketilen datanın beşte birine denk gelecek.  </a:t>
            </a:r>
            <a:endParaRPr lang="en-US" sz="2000" dirty="0">
              <a:solidFill>
                <a:srgbClr val="3C58A3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6307" y="2397233"/>
            <a:ext cx="2672079" cy="679337"/>
            <a:chOff x="294640" y="1728197"/>
            <a:chExt cx="2286000" cy="679337"/>
          </a:xfrm>
        </p:grpSpPr>
        <p:sp>
          <p:nvSpPr>
            <p:cNvPr id="2" name="Rectangle 1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40 TB/gün </a:t>
              </a:r>
              <a:r>
                <a:rPr lang="tr-TR" sz="1600" dirty="0" smtClean="0">
                  <a:solidFill>
                    <a:schemeClr val="tx1"/>
                  </a:solidFill>
                </a:rPr>
                <a:t>(İletilen %0,1)</a:t>
              </a:r>
              <a:endParaRPr lang="tr-TR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Uçaklar</a:t>
              </a:r>
              <a:endParaRPr lang="tr-TR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6307" y="3309347"/>
            <a:ext cx="2672079" cy="679337"/>
            <a:chOff x="294640" y="1728197"/>
            <a:chExt cx="2286000" cy="679337"/>
          </a:xfrm>
        </p:grpSpPr>
        <p:sp>
          <p:nvSpPr>
            <p:cNvPr id="15" name="Rectangle 14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>
                  <a:solidFill>
                    <a:schemeClr val="tx1"/>
                  </a:solidFill>
                </a:rPr>
                <a:t>1</a:t>
              </a:r>
              <a:r>
                <a:rPr lang="tr-TR" b="1" dirty="0" smtClean="0">
                  <a:solidFill>
                    <a:schemeClr val="tx1"/>
                  </a:solidFill>
                </a:rPr>
                <a:t> PB/gün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%</a:t>
              </a:r>
              <a:r>
                <a:rPr lang="tr-TR" sz="1600" dirty="0" smtClean="0">
                  <a:solidFill>
                    <a:schemeClr val="tx1"/>
                  </a:solidFill>
                </a:rPr>
                <a:t>0,2)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Akıllı Fabrika</a:t>
              </a:r>
              <a:endParaRPr lang="tr-TR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6307" y="4221461"/>
            <a:ext cx="2672079" cy="679337"/>
            <a:chOff x="294640" y="1728197"/>
            <a:chExt cx="2286000" cy="679337"/>
          </a:xfrm>
        </p:grpSpPr>
        <p:sp>
          <p:nvSpPr>
            <p:cNvPr id="21" name="Rectangle 20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50 PB/gün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</a:t>
              </a:r>
              <a:r>
                <a:rPr lang="tr-TR" sz="1600" dirty="0" smtClean="0">
                  <a:solidFill>
                    <a:schemeClr val="tx1"/>
                  </a:solidFill>
                </a:rPr>
                <a:t>&lt;%</a:t>
              </a:r>
              <a:r>
                <a:rPr lang="tr-TR" sz="1600" dirty="0">
                  <a:solidFill>
                    <a:schemeClr val="tx1"/>
                  </a:solidFill>
                </a:rPr>
                <a:t>0,1</a:t>
              </a:r>
              <a:r>
                <a:rPr lang="tr-TR" sz="1600" dirty="0" smtClean="0">
                  <a:solidFill>
                    <a:schemeClr val="tx1"/>
                  </a:solidFill>
                </a:rPr>
                <a:t>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Kamu Güvenliği</a:t>
              </a:r>
              <a:endParaRPr lang="tr-TR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6307" y="5133575"/>
            <a:ext cx="2672079" cy="679337"/>
            <a:chOff x="294640" y="1728197"/>
            <a:chExt cx="2286000" cy="679337"/>
          </a:xfrm>
        </p:grpSpPr>
        <p:sp>
          <p:nvSpPr>
            <p:cNvPr id="24" name="Rectangle 23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10 MB/gün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</a:t>
              </a:r>
              <a:r>
                <a:rPr lang="tr-TR" sz="1600" dirty="0" smtClean="0">
                  <a:solidFill>
                    <a:schemeClr val="tx1"/>
                  </a:solidFill>
                </a:rPr>
                <a:t>%</a:t>
              </a:r>
              <a:r>
                <a:rPr lang="tr-TR" sz="1600" dirty="0">
                  <a:solidFill>
                    <a:schemeClr val="tx1"/>
                  </a:solidFill>
                </a:rPr>
                <a:t>5</a:t>
              </a:r>
              <a:r>
                <a:rPr lang="tr-TR" sz="1600" dirty="0" smtClean="0">
                  <a:solidFill>
                    <a:schemeClr val="tx1"/>
                  </a:solidFill>
                </a:rPr>
                <a:t>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Hava İstasyonları</a:t>
              </a:r>
              <a:endParaRPr lang="tr-TR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34989" y="2397233"/>
            <a:ext cx="2672079" cy="679337"/>
            <a:chOff x="294640" y="1728197"/>
            <a:chExt cx="2286000" cy="679337"/>
          </a:xfrm>
        </p:grpSpPr>
        <p:sp>
          <p:nvSpPr>
            <p:cNvPr id="27" name="Rectangle 26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rgbClr val="69A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275 GB/gün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</a:t>
              </a:r>
              <a:r>
                <a:rPr lang="tr-TR" sz="1600" dirty="0" smtClean="0">
                  <a:solidFill>
                    <a:schemeClr val="tx1"/>
                  </a:solidFill>
                </a:rPr>
                <a:t>%1)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rgbClr val="69AF2C"/>
            </a:solidFill>
            <a:ln w="19050">
              <a:solidFill>
                <a:srgbClr val="69AF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Akıllı Binalar</a:t>
              </a:r>
              <a:endParaRPr lang="tr-TR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34989" y="3311956"/>
            <a:ext cx="2672079" cy="679337"/>
            <a:chOff x="294640" y="1728197"/>
            <a:chExt cx="2286000" cy="679337"/>
          </a:xfrm>
        </p:grpSpPr>
        <p:sp>
          <p:nvSpPr>
            <p:cNvPr id="30" name="Rectangle 29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5 TB/gün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%0,1</a:t>
              </a:r>
              <a:r>
                <a:rPr lang="tr-TR" sz="1600" dirty="0" smtClean="0">
                  <a:solidFill>
                    <a:schemeClr val="tx1"/>
                  </a:solidFill>
                </a:rPr>
                <a:t>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Akıllı Hastaneler</a:t>
              </a:r>
              <a:endParaRPr lang="tr-TR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924827" y="4220729"/>
            <a:ext cx="2672079" cy="679337"/>
            <a:chOff x="294640" y="1728197"/>
            <a:chExt cx="2286000" cy="679337"/>
          </a:xfrm>
        </p:grpSpPr>
        <p:sp>
          <p:nvSpPr>
            <p:cNvPr id="33" name="Rectangle 32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 70 GB/gün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%0,1</a:t>
              </a:r>
              <a:r>
                <a:rPr lang="tr-TR" sz="1600" dirty="0" smtClean="0">
                  <a:solidFill>
                    <a:schemeClr val="tx1"/>
                  </a:solidFill>
                </a:rPr>
                <a:t>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Akıllı Araç</a:t>
              </a:r>
              <a:endParaRPr lang="tr-TR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924827" y="5137963"/>
            <a:ext cx="2672079" cy="679337"/>
            <a:chOff x="294640" y="1728197"/>
            <a:chExt cx="2286000" cy="679337"/>
          </a:xfrm>
        </p:grpSpPr>
        <p:sp>
          <p:nvSpPr>
            <p:cNvPr id="36" name="Rectangle 35"/>
            <p:cNvSpPr/>
            <p:nvPr/>
          </p:nvSpPr>
          <p:spPr>
            <a:xfrm>
              <a:off x="294640" y="2072254"/>
              <a:ext cx="2286000" cy="335280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 smtClean="0">
                  <a:solidFill>
                    <a:schemeClr val="tx1"/>
                  </a:solidFill>
                </a:rPr>
                <a:t> 5 GB/gün </a:t>
              </a:r>
              <a:r>
                <a:rPr lang="tr-TR" sz="1600" dirty="0">
                  <a:solidFill>
                    <a:schemeClr val="tx1"/>
                  </a:solidFill>
                </a:rPr>
                <a:t>(İletilen </a:t>
              </a:r>
              <a:r>
                <a:rPr lang="tr-TR" sz="1600" dirty="0" smtClean="0">
                  <a:solidFill>
                    <a:schemeClr val="tx1"/>
                  </a:solidFill>
                </a:rPr>
                <a:t>%1)</a:t>
              </a:r>
              <a:endParaRPr lang="tr-TR" sz="1600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94640" y="1728197"/>
              <a:ext cx="2286000" cy="3440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/>
                <a:t>Akıllı </a:t>
              </a:r>
              <a:r>
                <a:rPr lang="tr-TR" dirty="0" smtClean="0">
                  <a:solidFill>
                    <a:schemeClr val="bg1"/>
                  </a:solidFill>
                </a:rPr>
                <a:t>Şebekeler</a:t>
              </a:r>
              <a:endParaRPr lang="tr-T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76272" y="1904786"/>
            <a:ext cx="3639456" cy="3875060"/>
            <a:chOff x="4276272" y="1491470"/>
            <a:chExt cx="3639456" cy="3875060"/>
          </a:xfrm>
        </p:grpSpPr>
        <p:pic>
          <p:nvPicPr>
            <p:cNvPr id="13316" name="Picture 4" descr="Ä°lgili resi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9" r="22049"/>
            <a:stretch/>
          </p:blipFill>
          <p:spPr bwMode="auto">
            <a:xfrm>
              <a:off x="4276272" y="1491470"/>
              <a:ext cx="3639456" cy="3875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5527635" y="2733040"/>
              <a:ext cx="1198880" cy="1332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21013" y="771223"/>
            <a:ext cx="11770467" cy="1022051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025" y="5867289"/>
            <a:ext cx="1502441" cy="41609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980561" y="6227490"/>
            <a:ext cx="2383277" cy="523220"/>
          </a:xfrm>
          <a:prstGeom prst="rect">
            <a:avLst/>
          </a:pr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Mobil Data Tüketimi </a:t>
            </a:r>
          </a:p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4,5 PB / gü</a:t>
            </a:r>
            <a:r>
              <a:rPr lang="tr-TR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endParaRPr lang="tr-TR" sz="1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80561" y="5881869"/>
            <a:ext cx="2383277" cy="356231"/>
          </a:xfrm>
          <a:prstGeom prst="rect">
            <a:avLst/>
          </a:prstGeom>
          <a:noFill/>
          <a:ln w="19050"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31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34804" y="-102617"/>
            <a:ext cx="12071907" cy="6395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tr-TR" sz="2400" b="1" dirty="0">
                <a:solidFill>
                  <a:srgbClr val="FFFFFF"/>
                </a:solidFill>
              </a:rPr>
              <a:t>Şehirleşme ve Nüfus Artışının Ekonomiye Olumlu, Topluma Olumsuz Etkileri Bulunmakta.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1143000" y="811213"/>
            <a:ext cx="9906000" cy="46831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>
                <a:solidFill>
                  <a:srgbClr val="3C58A3"/>
                </a:solidFill>
              </a:rPr>
              <a:t>2050’de </a:t>
            </a:r>
            <a:r>
              <a:rPr lang="en-US" sz="2000" dirty="0" err="1">
                <a:solidFill>
                  <a:srgbClr val="3C58A3"/>
                </a:solidFill>
              </a:rPr>
              <a:t>Dünya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nüfusunun</a:t>
            </a:r>
            <a:r>
              <a:rPr lang="en-US" sz="2000" dirty="0">
                <a:solidFill>
                  <a:srgbClr val="3C58A3"/>
                </a:solidFill>
              </a:rPr>
              <a:t> %75’i </a:t>
            </a:r>
            <a:r>
              <a:rPr lang="en-US" sz="2000" dirty="0" err="1">
                <a:solidFill>
                  <a:srgbClr val="3C58A3"/>
                </a:solidFill>
              </a:rPr>
              <a:t>şehirlerde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yaşayacak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ve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bu</a:t>
            </a:r>
            <a:r>
              <a:rPr lang="tr-TR" sz="2000" dirty="0">
                <a:solidFill>
                  <a:srgbClr val="3C58A3"/>
                </a:solidFill>
              </a:rPr>
              <a:t> durum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şehirlerin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 smtClean="0">
                <a:solidFill>
                  <a:srgbClr val="3C58A3"/>
                </a:solidFill>
              </a:rPr>
              <a:t>birçok</a:t>
            </a:r>
            <a:r>
              <a:rPr lang="en-US" sz="2000" dirty="0" smtClean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yaşam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parametresini</a:t>
            </a:r>
            <a:r>
              <a:rPr lang="en-US" sz="2000" dirty="0">
                <a:solidFill>
                  <a:srgbClr val="3C58A3"/>
                </a:solidFill>
              </a:rPr>
              <a:t> </a:t>
            </a:r>
            <a:r>
              <a:rPr lang="en-US" sz="2000" dirty="0" err="1">
                <a:solidFill>
                  <a:srgbClr val="3C58A3"/>
                </a:solidFill>
              </a:rPr>
              <a:t>etkileyecek</a:t>
            </a:r>
            <a:r>
              <a:rPr lang="tr-TR" sz="2000" dirty="0">
                <a:solidFill>
                  <a:srgbClr val="3C58A3"/>
                </a:solidFill>
              </a:rPr>
              <a:t>.</a:t>
            </a:r>
            <a:endParaRPr lang="en-US" sz="2000" dirty="0">
              <a:solidFill>
                <a:srgbClr val="3C58A3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11174413" y="6457950"/>
            <a:ext cx="1017587" cy="365125"/>
          </a:xfrm>
        </p:spPr>
        <p:txBody>
          <a:bodyPr/>
          <a:lstStyle/>
          <a:p>
            <a:fld id="{8209124B-2844-41EE-803D-507BDF2163B6}" type="slidenum">
              <a:rPr lang="tr-TR" smtClean="0"/>
              <a:t>16</a:t>
            </a:fld>
            <a:endParaRPr lang="tr-TR"/>
          </a:p>
        </p:txBody>
      </p:sp>
      <p:sp>
        <p:nvSpPr>
          <p:cNvPr id="4" name="Rounded Rectangle 3"/>
          <p:cNvSpPr/>
          <p:nvPr/>
        </p:nvSpPr>
        <p:spPr>
          <a:xfrm>
            <a:off x="809894" y="771224"/>
            <a:ext cx="10503853" cy="583562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TextBox 15"/>
          <p:cNvSpPr txBox="1"/>
          <p:nvPr/>
        </p:nvSpPr>
        <p:spPr>
          <a:xfrm>
            <a:off x="7070725" y="2366731"/>
            <a:ext cx="483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Türkiye’de son </a:t>
            </a:r>
            <a:r>
              <a:rPr lang="tr-TR" sz="1600" dirty="0"/>
              <a:t>on yılda </a:t>
            </a:r>
            <a:r>
              <a:rPr lang="tr-TR" sz="1600" dirty="0" smtClean="0"/>
              <a:t>trafiğe kayıtlı araç sayısı %70, </a:t>
            </a:r>
            <a:r>
              <a:rPr lang="tr-TR" sz="1600" dirty="0"/>
              <a:t>trafik kaza </a:t>
            </a:r>
            <a:r>
              <a:rPr lang="tr-TR" sz="1600" dirty="0" smtClean="0"/>
              <a:t>sayısı %27 arttı.</a:t>
            </a:r>
            <a:endParaRPr lang="tr-TR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33871" y="2443873"/>
            <a:ext cx="506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Bir </a:t>
            </a:r>
            <a:r>
              <a:rPr lang="tr-TR" sz="1600" dirty="0"/>
              <a:t>şehrin nüfusu iki katına çıktığında farklı sektörlerdeki üretkenlik %3-8 oranında </a:t>
            </a:r>
            <a:r>
              <a:rPr lang="tr-TR" sz="1600" dirty="0" smtClean="0"/>
              <a:t>artıyor.</a:t>
            </a:r>
          </a:p>
        </p:txBody>
      </p:sp>
      <p:pic>
        <p:nvPicPr>
          <p:cNvPr id="23" name="Picture 6" descr="Productivity Icon - Tools, Construction  Equipment Icons in SVG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1" y="2369951"/>
            <a:ext cx="746954" cy="71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33871" y="3508662"/>
            <a:ext cx="5066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Ş</a:t>
            </a:r>
            <a:r>
              <a:rPr lang="tr-TR" sz="1600" dirty="0" smtClean="0"/>
              <a:t>ehirde yaşayanların toplam nüfusa oranı %50’nin </a:t>
            </a:r>
            <a:r>
              <a:rPr lang="tr-TR" sz="1600" dirty="0"/>
              <a:t>üzerine </a:t>
            </a:r>
            <a:r>
              <a:rPr lang="tr-TR" sz="1600" dirty="0" smtClean="0"/>
              <a:t>çıkan kentlerde ekonomik </a:t>
            </a:r>
            <a:r>
              <a:rPr lang="tr-TR" sz="1600" dirty="0"/>
              <a:t>gelişim ve </a:t>
            </a:r>
            <a:r>
              <a:rPr lang="tr-TR" sz="1600" dirty="0" smtClean="0"/>
              <a:t>GSYH’nin </a:t>
            </a:r>
            <a:r>
              <a:rPr lang="tr-TR" sz="1600" dirty="0"/>
              <a:t>büyüme hızı </a:t>
            </a:r>
            <a:r>
              <a:rPr lang="tr-TR" sz="1600" dirty="0" smtClean="0"/>
              <a:t>artıyor.</a:t>
            </a:r>
          </a:p>
        </p:txBody>
      </p:sp>
      <p:pic>
        <p:nvPicPr>
          <p:cNvPr id="28" name="Picture 10" descr="money round icon ile ilgili gÃ¶rsel sonucu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05" y="3508662"/>
            <a:ext cx="638040" cy="63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33871" y="4640104"/>
            <a:ext cx="5066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R</a:t>
            </a:r>
            <a:r>
              <a:rPr lang="tr-TR" sz="1600" dirty="0" smtClean="0"/>
              <a:t>ekabet</a:t>
            </a:r>
            <a:r>
              <a:rPr lang="tr-TR" sz="1600" dirty="0"/>
              <a:t>, işbirliği, </a:t>
            </a:r>
            <a:r>
              <a:rPr lang="tr-TR" sz="1600" dirty="0" err="1"/>
              <a:t>inovasyon</a:t>
            </a:r>
            <a:r>
              <a:rPr lang="tr-TR" sz="1600" dirty="0"/>
              <a:t>, </a:t>
            </a:r>
            <a:r>
              <a:rPr lang="tr-TR" sz="1600" dirty="0" smtClean="0"/>
              <a:t>girişimcilik ve </a:t>
            </a:r>
            <a:r>
              <a:rPr lang="tr-TR" sz="1600" dirty="0"/>
              <a:t>uzun yaşam </a:t>
            </a:r>
            <a:r>
              <a:rPr lang="tr-TR" sz="1600" dirty="0" smtClean="0"/>
              <a:t>beklentisi artıyor. </a:t>
            </a:r>
          </a:p>
        </p:txBody>
      </p:sp>
      <p:pic>
        <p:nvPicPr>
          <p:cNvPr id="32" name="Picture 12" descr="competition round icon ile ilgili gÃ¶rsel sonucu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51" y="4568438"/>
            <a:ext cx="663948" cy="66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33871" y="5847000"/>
            <a:ext cx="5066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Ölüm </a:t>
            </a:r>
            <a:r>
              <a:rPr lang="tr-TR" sz="1600" dirty="0"/>
              <a:t>oranları ve yoksulluk </a:t>
            </a:r>
            <a:r>
              <a:rPr lang="tr-TR" sz="1600" dirty="0" smtClean="0"/>
              <a:t>oranları düşüyor.</a:t>
            </a:r>
          </a:p>
        </p:txBody>
      </p:sp>
      <p:pic>
        <p:nvPicPr>
          <p:cNvPr id="36" name="Picture 16" descr="life round icon ile ilgili gÃ¶rsel sonucu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18" y="5654570"/>
            <a:ext cx="723415" cy="72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6061821" y="1690233"/>
            <a:ext cx="0" cy="4257101"/>
          </a:xfrm>
          <a:prstGeom prst="line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3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338" y="2307792"/>
            <a:ext cx="864071" cy="722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983" y="3469753"/>
            <a:ext cx="704212" cy="662592"/>
          </a:xfrm>
          <a:prstGeom prst="rect">
            <a:avLst/>
          </a:prstGeom>
          <a:ln>
            <a:noFill/>
          </a:ln>
        </p:spPr>
      </p:pic>
      <p:pic>
        <p:nvPicPr>
          <p:cNvPr id="42" name="Picture 2" descr="health round icon ile ilgili gÃ¶rsel sonucu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5774" y="4598425"/>
            <a:ext cx="682926" cy="6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070725" y="3503223"/>
            <a:ext cx="483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Türkiye’de son </a:t>
            </a:r>
            <a:r>
              <a:rPr lang="tr-TR" sz="1600" dirty="0"/>
              <a:t>10 yılda kişi başı düşen sera gazı emisyon oranı %14 </a:t>
            </a:r>
            <a:r>
              <a:rPr lang="tr-TR" sz="1600" dirty="0" smtClean="0"/>
              <a:t>arttı.</a:t>
            </a:r>
            <a:endParaRPr lang="tr-TR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7070727" y="4634655"/>
            <a:ext cx="483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Türkiye’de </a:t>
            </a:r>
            <a:r>
              <a:rPr lang="tr-TR" sz="1600" dirty="0"/>
              <a:t>her 1000 kişiye 1,8 doktor düşmekte. OECD ülkeleri içinde sonuncuyuz.</a:t>
            </a:r>
          </a:p>
        </p:txBody>
      </p:sp>
      <p:pic>
        <p:nvPicPr>
          <p:cNvPr id="47" name="Picture 46" descr="3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954" y="5590376"/>
            <a:ext cx="699167" cy="68810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070726" y="5693702"/>
            <a:ext cx="4832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Şehirlerdeki sokak aydınlatmaları enerji tüketiminin yaklaşık %20’sini oluşturuyor.</a:t>
            </a:r>
            <a:endParaRPr lang="tr-TR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309841" y="1472238"/>
            <a:ext cx="56596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Bir şehrin nüfusu 2 katına çıktığında kişi başı düşen tüm ekonomik aktiviteler yaklaşık %15 oranında artıyor.</a:t>
            </a:r>
            <a:endParaRPr lang="tr-TR" dirty="0"/>
          </a:p>
        </p:txBody>
      </p:sp>
      <p:sp>
        <p:nvSpPr>
          <p:cNvPr id="51" name="TextBox 50"/>
          <p:cNvSpPr txBox="1"/>
          <p:nvPr/>
        </p:nvSpPr>
        <p:spPr>
          <a:xfrm>
            <a:off x="6340294" y="1472238"/>
            <a:ext cx="566767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Bir şehrin nüfusu 2 katına çıktığında suç oranı ve trafik yoğunluğu yaklaşık %15 oranında artıyor.</a:t>
            </a:r>
            <a:endParaRPr lang="tr-TR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95" b="97253" l="3191" r="957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81" y="1533113"/>
            <a:ext cx="534244" cy="5171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158" b="94211" l="6533" r="91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848" y="1523741"/>
            <a:ext cx="573625" cy="5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200"/>
          <p:cNvSpPr txBox="1"/>
          <p:nvPr/>
        </p:nvSpPr>
        <p:spPr>
          <a:xfrm>
            <a:off x="1256081" y="-28767"/>
            <a:ext cx="10935919" cy="120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tr-TR" dirty="0">
                <a:solidFill>
                  <a:srgbClr val="FFFFFF"/>
                </a:solidFill>
              </a:rPr>
              <a:t>Şehirlerin Sorunlarına Çare: Akıllı </a:t>
            </a:r>
            <a:r>
              <a:rPr lang="tr-TR" dirty="0" smtClean="0">
                <a:solidFill>
                  <a:srgbClr val="FFFFFF"/>
                </a:solidFill>
              </a:rPr>
              <a:t>Şehir Çözümlerimiz </a:t>
            </a:r>
            <a:r>
              <a:rPr lang="tr-TR" sz="3598" dirty="0" smtClean="0"/>
              <a:t>Çözümlerimiz</a:t>
            </a:r>
            <a:endParaRPr lang="en-US" sz="3598" dirty="0"/>
          </a:p>
        </p:txBody>
      </p:sp>
      <p:sp>
        <p:nvSpPr>
          <p:cNvPr id="45" name="Rounded Rectangle 44"/>
          <p:cNvSpPr/>
          <p:nvPr/>
        </p:nvSpPr>
        <p:spPr>
          <a:xfrm>
            <a:off x="7127466" y="5295936"/>
            <a:ext cx="3133235" cy="4017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99" dirty="0"/>
              <a:t>Diğer Akıllı Şehir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852300" y="5295936"/>
            <a:ext cx="3153850" cy="4017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99" dirty="0"/>
              <a:t>Atık yönetimi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687319" y="2851725"/>
            <a:ext cx="3153850" cy="410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99" dirty="0"/>
              <a:t>Akıllı Su Yönetimi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537871" y="2851724"/>
            <a:ext cx="3133235" cy="410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99" dirty="0"/>
              <a:t>Akıllı Aydınlatma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75626" y="2903457"/>
            <a:ext cx="3153850" cy="358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799" dirty="0"/>
              <a:t>Trafik / Ulaşım</a:t>
            </a:r>
          </a:p>
        </p:txBody>
      </p:sp>
      <p:pic>
        <p:nvPicPr>
          <p:cNvPr id="15" name="Picture 4" descr="traffic icon png ile ilgili gÃ¶rsel sonucu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44" y="1889198"/>
            <a:ext cx="1077045" cy="10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9783468" y="1923287"/>
            <a:ext cx="856804" cy="856804"/>
          </a:xfrm>
          <a:prstGeom prst="rect">
            <a:avLst/>
          </a:prstGeom>
        </p:spPr>
      </p:pic>
      <p:pic>
        <p:nvPicPr>
          <p:cNvPr id="8198" name="Picture 6" descr="smart metering icon png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77" y="2028382"/>
            <a:ext cx="646616" cy="64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waste management png free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72" y="4413078"/>
            <a:ext cx="800579" cy="5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0143" y="3390031"/>
            <a:ext cx="3029332" cy="83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Akıllı Trafik Yönetimi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EDS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Akıllı Bisiklet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0245" y="3390030"/>
            <a:ext cx="3029332" cy="83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 err="1"/>
              <a:t>NBIOT’li</a:t>
            </a:r>
            <a:r>
              <a:rPr lang="tr-TR" sz="1599" dirty="0"/>
              <a:t> Sayaç Projeleri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IOT Platformda </a:t>
            </a:r>
            <a:r>
              <a:rPr lang="tr-TR" sz="1599" dirty="0" err="1"/>
              <a:t>Water</a:t>
            </a:r>
            <a:r>
              <a:rPr lang="tr-TR" sz="1599" dirty="0"/>
              <a:t> Management Uygulaması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41774" y="3390031"/>
            <a:ext cx="3029332" cy="5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Akıllı Aydınlatma</a:t>
            </a:r>
          </a:p>
          <a:p>
            <a:endParaRPr lang="tr-TR" sz="1599" dirty="0"/>
          </a:p>
        </p:txBody>
      </p:sp>
      <p:sp>
        <p:nvSpPr>
          <p:cNvPr id="27" name="TextBox 26"/>
          <p:cNvSpPr txBox="1"/>
          <p:nvPr/>
        </p:nvSpPr>
        <p:spPr>
          <a:xfrm>
            <a:off x="2976818" y="5910353"/>
            <a:ext cx="3029332" cy="584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Atık Yönetim Çözümü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Geri Dönüşüm  Otomatı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31369" y="5815517"/>
            <a:ext cx="3029332" cy="107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Akıllı Şehir </a:t>
            </a:r>
            <a:r>
              <a:rPr lang="tr-TR" sz="1599" dirty="0" err="1"/>
              <a:t>App</a:t>
            </a:r>
            <a:r>
              <a:rPr lang="tr-TR" sz="1599" dirty="0"/>
              <a:t> / Dashboard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Digital Nokta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Hasta Takip </a:t>
            </a:r>
          </a:p>
          <a:p>
            <a:pPr marL="285607" indent="-285607">
              <a:buFont typeface="Arial" panose="020B0604020202020204" pitchFamily="34" charset="0"/>
              <a:buChar char="•"/>
            </a:pPr>
            <a:r>
              <a:rPr lang="tr-TR" sz="1599" dirty="0"/>
              <a:t>Güvenli Park Projesi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8296" t="23191" b="4200"/>
          <a:stretch/>
        </p:blipFill>
        <p:spPr>
          <a:xfrm>
            <a:off x="8286343" y="4413077"/>
            <a:ext cx="815479" cy="6628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4152" y="1801656"/>
            <a:ext cx="11246860" cy="5054559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799"/>
          </a:p>
        </p:txBody>
      </p:sp>
      <p:sp>
        <p:nvSpPr>
          <p:cNvPr id="8" name="Isosceles Triangle 7"/>
          <p:cNvSpPr/>
          <p:nvPr/>
        </p:nvSpPr>
        <p:spPr>
          <a:xfrm>
            <a:off x="634152" y="813126"/>
            <a:ext cx="11246860" cy="988530"/>
          </a:xfrm>
          <a:prstGeom prst="triangl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799"/>
          </a:p>
        </p:txBody>
      </p:sp>
      <p:sp>
        <p:nvSpPr>
          <p:cNvPr id="9" name="TextBox 8"/>
          <p:cNvSpPr txBox="1"/>
          <p:nvPr/>
        </p:nvSpPr>
        <p:spPr>
          <a:xfrm>
            <a:off x="4733733" y="1204806"/>
            <a:ext cx="3892594" cy="52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799" dirty="0"/>
              <a:t>Akıllı Şehir Platformu</a:t>
            </a:r>
          </a:p>
        </p:txBody>
      </p:sp>
    </p:spTree>
    <p:extLst>
      <p:ext uri="{BB962C8B-B14F-4D97-AF65-F5344CB8AC3E}">
        <p14:creationId xmlns:p14="http://schemas.microsoft.com/office/powerpoint/2010/main" val="4140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83419" y="1656668"/>
            <a:ext cx="2524728" cy="295659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Rounded Rectangle 37"/>
          <p:cNvSpPr/>
          <p:nvPr/>
        </p:nvSpPr>
        <p:spPr>
          <a:xfrm>
            <a:off x="6101562" y="1625387"/>
            <a:ext cx="2524728" cy="295659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ounded Rectangle 8"/>
          <p:cNvSpPr/>
          <p:nvPr/>
        </p:nvSpPr>
        <p:spPr>
          <a:xfrm>
            <a:off x="190837" y="1629816"/>
            <a:ext cx="2524728" cy="295659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Rounded Rectangle 38"/>
          <p:cNvSpPr/>
          <p:nvPr/>
        </p:nvSpPr>
        <p:spPr>
          <a:xfrm>
            <a:off x="9003212" y="1656668"/>
            <a:ext cx="2524728" cy="295659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Round Same Side Corner Rectangle 65"/>
          <p:cNvSpPr/>
          <p:nvPr/>
        </p:nvSpPr>
        <p:spPr>
          <a:xfrm>
            <a:off x="6104750" y="1641280"/>
            <a:ext cx="2517610" cy="6939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Round Same Side Corner Rectangle 67"/>
          <p:cNvSpPr/>
          <p:nvPr/>
        </p:nvSpPr>
        <p:spPr>
          <a:xfrm>
            <a:off x="3189492" y="1645709"/>
            <a:ext cx="2517610" cy="6939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Round Same Side Corner Rectangle 68"/>
          <p:cNvSpPr/>
          <p:nvPr/>
        </p:nvSpPr>
        <p:spPr>
          <a:xfrm>
            <a:off x="190282" y="1645709"/>
            <a:ext cx="2517610" cy="6939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Round Same Side Corner Rectangle 69"/>
          <p:cNvSpPr/>
          <p:nvPr/>
        </p:nvSpPr>
        <p:spPr>
          <a:xfrm>
            <a:off x="9006467" y="1645709"/>
            <a:ext cx="2517610" cy="6939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1454" y="9525"/>
            <a:ext cx="10028522" cy="6395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FFFFFF"/>
                </a:solidFill>
              </a:rPr>
              <a:t>Turkcell Olarak Güçlü Kaslarımız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11180655" y="6512879"/>
            <a:ext cx="1017587" cy="365125"/>
          </a:xfrm>
        </p:spPr>
        <p:txBody>
          <a:bodyPr/>
          <a:lstStyle/>
          <a:p>
            <a:fld id="{8209124B-2844-41EE-803D-507BDF2163B6}" type="slidenum">
              <a:rPr lang="tr-TR" smtClean="0"/>
              <a:t>18</a:t>
            </a:fld>
            <a:endParaRPr lang="tr-TR"/>
          </a:p>
        </p:txBody>
      </p:sp>
      <p:sp>
        <p:nvSpPr>
          <p:cNvPr id="4" name="TextBox 3"/>
          <p:cNvSpPr txBox="1"/>
          <p:nvPr/>
        </p:nvSpPr>
        <p:spPr>
          <a:xfrm>
            <a:off x="705019" y="1828109"/>
            <a:ext cx="160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</a:rPr>
              <a:t>Altyapı</a:t>
            </a:r>
            <a:endParaRPr lang="tr-TR" sz="2400" b="1" dirty="0">
              <a:solidFill>
                <a:srgbClr val="FFC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17650" y="1824990"/>
            <a:ext cx="190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</a:rPr>
              <a:t>Ürün/Servis</a:t>
            </a:r>
            <a:endParaRPr lang="tr-TR" sz="2400" b="1" dirty="0">
              <a:solidFill>
                <a:srgbClr val="FFC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47717" y="1590858"/>
            <a:ext cx="2081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</a:rPr>
              <a:t>Organizasyon Yapısı</a:t>
            </a:r>
            <a:endParaRPr lang="tr-TR" sz="2400" b="1" dirty="0">
              <a:solidFill>
                <a:srgbClr val="FFC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44901" y="1629816"/>
            <a:ext cx="251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</a:rPr>
              <a:t>Ekosistem Yönetimi</a:t>
            </a:r>
            <a:endParaRPr lang="tr-TR" sz="2400" b="1" dirty="0">
              <a:solidFill>
                <a:srgbClr val="FFC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4286" l="9821" r="91071">
                        <a14:foregroundMark x1="30357" y1="46667" x2="30357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12" y="2810007"/>
            <a:ext cx="783289" cy="73433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6231" y="2779417"/>
            <a:ext cx="756427" cy="7394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6087" y1="48810" x2="26087" y2="48810"/>
                        <a14:foregroundMark x1="41739" y1="69048" x2="41739" y2="69048"/>
                        <a14:foregroundMark x1="68696" y1="46429" x2="68696" y2="46429"/>
                        <a14:foregroundMark x1="70435" y1="82143" x2="70435" y2="8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790" y="2746364"/>
            <a:ext cx="1070947" cy="78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571" y="3755409"/>
            <a:ext cx="252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Teknolojik altyapı ihtiyaçlarını en iyi şekilde karşılıyoruz.</a:t>
            </a:r>
            <a:endParaRPr lang="tr-TR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3183380" y="3762574"/>
            <a:ext cx="251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En iyi ürün ve servisleri geliştiriyoruz, seçiyoruz.</a:t>
            </a:r>
            <a:endParaRPr lang="tr-TR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053364" y="3792907"/>
            <a:ext cx="2670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 Akıllı Şehir Ekibi ve Sistem Entegrasyon Firmamız ile odaklanıyoruz.</a:t>
            </a:r>
            <a:endParaRPr lang="tr-TR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8955333" y="3767132"/>
            <a:ext cx="269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Geniş </a:t>
            </a:r>
            <a:r>
              <a:rPr lang="tr-TR" sz="1400" dirty="0"/>
              <a:t>partner ağımızı </a:t>
            </a:r>
            <a:r>
              <a:rPr lang="tr-TR" sz="1400" dirty="0" smtClean="0"/>
              <a:t>kullanarak </a:t>
            </a:r>
            <a:endParaRPr lang="tr-TR" sz="1400" dirty="0"/>
          </a:p>
          <a:p>
            <a:pPr algn="ctr"/>
            <a:r>
              <a:rPr lang="tr-TR" sz="1400" dirty="0" smtClean="0"/>
              <a:t>ekosistemdeki en güçlü oyuncularla işbirliği yapıyoruz. </a:t>
            </a:r>
            <a:endParaRPr lang="tr-TR" sz="1400" dirty="0"/>
          </a:p>
        </p:txBody>
      </p:sp>
      <p:pic>
        <p:nvPicPr>
          <p:cNvPr id="10246" name="Picture 6" descr="iot platform hub black icon ile ilgili gÃ¶rsel sonucu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92" y="2746364"/>
            <a:ext cx="831829" cy="83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gsm icon ile ilgili gÃ¶rsel sonuc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30" y="2940485"/>
            <a:ext cx="567659" cy="5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nagement icon ile ilgili gÃ¶rsel sonuc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94" y="2614811"/>
            <a:ext cx="1210151" cy="12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38" b="89979" l="10000" r="90000">
                        <a14:backgroundMark x1="50909" y1="41151" x2="65273" y2="41151"/>
                        <a14:backgroundMark x1="70182" y1="51173" x2="66545" y2="62900"/>
                        <a14:backgroundMark x1="64182" y1="64606" x2="55636" y2="70789"/>
                        <a14:backgroundMark x1="52727" y1="70789" x2="41455" y2="69083"/>
                        <a14:backgroundMark x1="40727" y1="67804" x2="36182" y2="64819"/>
                        <a14:backgroundMark x1="32182" y1="57996" x2="33455" y2="59062"/>
                        <a14:backgroundMark x1="41273" y1="53092" x2="46364" y2="59488"/>
                      </a14:backgroundRemoval>
                    </a14:imgEffect>
                  </a14:imgLayer>
                </a14:imgProps>
              </a:ext>
            </a:extLst>
          </a:blip>
          <a:srcRect l="12799" t="5908" r="11741" b="8493"/>
          <a:stretch/>
        </p:blipFill>
        <p:spPr>
          <a:xfrm>
            <a:off x="9943662" y="2810006"/>
            <a:ext cx="950641" cy="919545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291572" y="5796507"/>
            <a:ext cx="9600524" cy="65680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TextBox 33"/>
          <p:cNvSpPr txBox="1"/>
          <p:nvPr/>
        </p:nvSpPr>
        <p:spPr>
          <a:xfrm>
            <a:off x="4143956" y="5745713"/>
            <a:ext cx="333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algn="ctr">
              <a:defRPr sz="2400" b="1"/>
            </a:lvl1pPr>
          </a:lstStyle>
          <a:p>
            <a:r>
              <a:rPr lang="tr-TR" dirty="0" smtClean="0">
                <a:solidFill>
                  <a:srgbClr val="FFC000"/>
                </a:solidFill>
              </a:rPr>
              <a:t>Kritik Odak </a:t>
            </a:r>
            <a:r>
              <a:rPr lang="tr-TR" dirty="0">
                <a:solidFill>
                  <a:srgbClr val="FFC000"/>
                </a:solidFill>
              </a:rPr>
              <a:t>Alanlarımız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72658" y="6102399"/>
            <a:ext cx="7105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 smtClean="0"/>
              <a:t>IoT</a:t>
            </a:r>
            <a:r>
              <a:rPr lang="tr-TR" sz="1400" dirty="0" smtClean="0"/>
              <a:t> Platformu, </a:t>
            </a:r>
            <a:r>
              <a:rPr lang="tr-TR" sz="1400" dirty="0" err="1" smtClean="0"/>
              <a:t>Big</a:t>
            </a:r>
            <a:r>
              <a:rPr lang="tr-TR" sz="1400" dirty="0" smtClean="0"/>
              <a:t> Data gibi odak alanlarımızda organizasyon olarak hızla ilerliyoruz. </a:t>
            </a:r>
            <a:endParaRPr lang="tr-TR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41" y="5000206"/>
            <a:ext cx="1134186" cy="50209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293779" y="4913389"/>
            <a:ext cx="9600524" cy="73335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TextBox 43"/>
          <p:cNvSpPr txBox="1"/>
          <p:nvPr/>
        </p:nvSpPr>
        <p:spPr>
          <a:xfrm>
            <a:off x="4561092" y="4895656"/>
            <a:ext cx="240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</a:rPr>
              <a:t>Güçlü PR Etkisi</a:t>
            </a:r>
            <a:endParaRPr lang="tr-TR" sz="2400" b="1" dirty="0">
              <a:solidFill>
                <a:srgbClr val="FFC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81233" y="5309930"/>
            <a:ext cx="5755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Farklı kanallardan geniş kitlelere erişim sağlıyoruz.</a:t>
            </a:r>
            <a:endParaRPr lang="tr-TR" sz="1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3772" y="5000206"/>
            <a:ext cx="1134186" cy="50209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>
          <a:xfrm>
            <a:off x="185571" y="754358"/>
            <a:ext cx="11338506" cy="70236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TextBox 54"/>
          <p:cNvSpPr txBox="1"/>
          <p:nvPr/>
        </p:nvSpPr>
        <p:spPr>
          <a:xfrm>
            <a:off x="2858320" y="743793"/>
            <a:ext cx="5902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/>
              <a:t>Dijital Operatör Odağımız</a:t>
            </a:r>
            <a:endParaRPr lang="tr-TR" sz="24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661454" y="1092145"/>
            <a:ext cx="8949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Dijital Operatör olarak Yerli ve Milli servis / altyapılar geliştirerek Türkiye’nin Datasının Türkiye’de Kalmasını Hedefliyoruz. </a:t>
            </a:r>
            <a:endParaRPr lang="tr-TR" sz="1400" dirty="0"/>
          </a:p>
        </p:txBody>
      </p:sp>
      <p:pic>
        <p:nvPicPr>
          <p:cNvPr id="7170" name="Picture 2" descr="focus icon ile ilgili görsel sonucu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0" y="5755497"/>
            <a:ext cx="595962" cy="5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ocus icon ile ilgili görsel sonucu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655" y="5730509"/>
            <a:ext cx="595962" cy="5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1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93374" y="0"/>
            <a:ext cx="10028522" cy="639590"/>
          </a:xfrm>
        </p:spPr>
        <p:txBody>
          <a:bodyPr anchor="b">
            <a:norm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tr-TR" sz="3600" b="1" dirty="0" smtClean="0">
                <a:solidFill>
                  <a:srgbClr val="FFFFFF"/>
                </a:solidFill>
              </a:rPr>
              <a:t>Turkcell Akıllı Şehirler Vizyonu</a:t>
            </a:r>
            <a:endParaRPr lang="tr-TR" sz="3600" b="1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0755" y="1503882"/>
            <a:ext cx="1531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İş Ortaklarımız</a:t>
            </a:r>
            <a:endParaRPr lang="tr-TR" dirty="0"/>
          </a:p>
        </p:txBody>
      </p:sp>
      <p:grpSp>
        <p:nvGrpSpPr>
          <p:cNvPr id="31" name="Group 30"/>
          <p:cNvGrpSpPr/>
          <p:nvPr/>
        </p:nvGrpSpPr>
        <p:grpSpPr>
          <a:xfrm>
            <a:off x="8667629" y="2318398"/>
            <a:ext cx="2341448" cy="1463578"/>
            <a:chOff x="918844" y="4748190"/>
            <a:chExt cx="1946180" cy="1186059"/>
          </a:xfrm>
        </p:grpSpPr>
        <p:pic>
          <p:nvPicPr>
            <p:cNvPr id="39" name="Picture 2" descr="https://www.backblaze.com/pics/datacenter-drawn-offsite-backup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4748190"/>
              <a:ext cx="1709480" cy="1186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639" y="4835328"/>
              <a:ext cx="335385" cy="814647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8782568" y="1514273"/>
            <a:ext cx="211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Kamu / Belediyeler</a:t>
            </a:r>
            <a:endParaRPr lang="tr-TR" dirty="0"/>
          </a:p>
        </p:txBody>
      </p:sp>
      <p:pic>
        <p:nvPicPr>
          <p:cNvPr id="42" name="Picture 2" descr="İlgili resim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10" y="2318398"/>
            <a:ext cx="1307465" cy="13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5" b="95367" l="1561" r="99610">
                        <a14:foregroundMark x1="31024" y1="47490" x2="31024" y2="47490"/>
                        <a14:foregroundMark x1="30634" y1="33205" x2="29951" y2="67181"/>
                        <a14:foregroundMark x1="36976" y1="36293" x2="37463" y2="61390"/>
                        <a14:foregroundMark x1="42927" y1="36293" x2="42537" y2="59846"/>
                        <a14:foregroundMark x1="46927" y1="32819" x2="46927" y2="64093"/>
                        <a14:foregroundMark x1="56780" y1="33977" x2="56683" y2="65251"/>
                        <a14:foregroundMark x1="66341" y1="35135" x2="65854" y2="58687"/>
                        <a14:foregroundMark x1="76000" y1="35521" x2="76195" y2="64093"/>
                        <a14:foregroundMark x1="84585" y1="36293" x2="84976" y2="64093"/>
                        <a14:foregroundMark x1="93561" y1="35521" x2="93659" y2="64479"/>
                      </a14:backgroundRemoval>
                    </a14:imgEffect>
                  </a14:imgLayer>
                </a14:imgProps>
              </a:ext>
            </a:extLst>
          </a:blip>
          <a:srcRect b="7131"/>
          <a:stretch/>
        </p:blipFill>
        <p:spPr>
          <a:xfrm>
            <a:off x="4372968" y="2718934"/>
            <a:ext cx="2823198" cy="662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0940" y="2903763"/>
            <a:ext cx="653074" cy="43229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1168" y="2871787"/>
            <a:ext cx="657026" cy="43490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72844" y="4916161"/>
            <a:ext cx="1438124" cy="13007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126770" y="4417419"/>
            <a:ext cx="128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Vatandaşlar</a:t>
            </a:r>
            <a:endParaRPr lang="tr-TR" dirty="0"/>
          </a:p>
        </p:txBody>
      </p:sp>
      <p:sp>
        <p:nvSpPr>
          <p:cNvPr id="2" name="Rounded Rectangle 1"/>
          <p:cNvSpPr/>
          <p:nvPr/>
        </p:nvSpPr>
        <p:spPr>
          <a:xfrm>
            <a:off x="3102976" y="2056788"/>
            <a:ext cx="1328432" cy="6621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IOT Platform</a:t>
            </a:r>
            <a:endParaRPr lang="tr-TR" dirty="0"/>
          </a:p>
        </p:txBody>
      </p:sp>
      <p:sp>
        <p:nvSpPr>
          <p:cNvPr id="23" name="Rounded Rectangle 22"/>
          <p:cNvSpPr/>
          <p:nvPr/>
        </p:nvSpPr>
        <p:spPr>
          <a:xfrm>
            <a:off x="7139509" y="2056788"/>
            <a:ext cx="1340916" cy="6621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Akıllı Şehir Dashboard</a:t>
            </a:r>
            <a:endParaRPr lang="tr-TR" dirty="0"/>
          </a:p>
        </p:txBody>
      </p:sp>
      <p:sp>
        <p:nvSpPr>
          <p:cNvPr id="24" name="Rounded Rectangle 23"/>
          <p:cNvSpPr/>
          <p:nvPr/>
        </p:nvSpPr>
        <p:spPr>
          <a:xfrm>
            <a:off x="5114109" y="3625863"/>
            <a:ext cx="1340916" cy="6621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Akıllı Şehir Mobil </a:t>
            </a:r>
            <a:r>
              <a:rPr lang="tr-TR" dirty="0" err="1" smtClean="0"/>
              <a:t>App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559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7F15-843F-4814-8B39-7C8E78A228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Subtitle 2"/>
          <p:cNvSpPr>
            <a:spLocks noGrp="1"/>
          </p:cNvSpPr>
          <p:nvPr>
            <p:ph type="subTitle" idx="13"/>
          </p:nvPr>
        </p:nvSpPr>
        <p:spPr>
          <a:xfrm>
            <a:off x="1603049" y="187861"/>
            <a:ext cx="10851709" cy="383996"/>
          </a:xfrm>
        </p:spPr>
        <p:txBody>
          <a:bodyPr>
            <a:normAutofit fontScale="92500"/>
          </a:bodyPr>
          <a:lstStyle/>
          <a:p>
            <a:r>
              <a:rPr lang="tr-TR" dirty="0"/>
              <a:t>Dünyada en çok </a:t>
            </a:r>
            <a:r>
              <a:rPr lang="tr-TR" dirty="0" err="1" smtClean="0"/>
              <a:t>IoT</a:t>
            </a:r>
            <a:r>
              <a:rPr lang="tr-TR" dirty="0" smtClean="0"/>
              <a:t> </a:t>
            </a:r>
            <a:r>
              <a:rPr lang="tr-TR" dirty="0"/>
              <a:t>Projeleri Akıllı Şehir Alanında yapılıyor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44" y="774405"/>
            <a:ext cx="9359087" cy="55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7F15-843F-4814-8B39-7C8E78A2287D}" type="slidenum">
              <a:rPr lang="tr-TR" smtClean="0"/>
              <a:t>20</a:t>
            </a:fld>
            <a:endParaRPr lang="tr-TR"/>
          </a:p>
        </p:txBody>
      </p:sp>
      <p:cxnSp>
        <p:nvCxnSpPr>
          <p:cNvPr id="352" name="Straight Connector 351"/>
          <p:cNvCxnSpPr/>
          <p:nvPr/>
        </p:nvCxnSpPr>
        <p:spPr>
          <a:xfrm flipH="1" flipV="1">
            <a:off x="6796389" y="5389693"/>
            <a:ext cx="1" cy="115200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1804640" y="1459149"/>
            <a:ext cx="8331581" cy="5398851"/>
            <a:chOff x="1804640" y="651943"/>
            <a:chExt cx="9066179" cy="62060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4640" y="651943"/>
              <a:ext cx="9066179" cy="62060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8101" y="1288936"/>
              <a:ext cx="1157592" cy="40724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320948" y="131422"/>
            <a:ext cx="11208278" cy="383996"/>
          </a:xfrm>
        </p:spPr>
        <p:txBody>
          <a:bodyPr>
            <a:normAutofit fontScale="92500"/>
          </a:bodyPr>
          <a:lstStyle/>
          <a:p>
            <a:r>
              <a:rPr lang="tr-TR" dirty="0" smtClean="0"/>
              <a:t>Akıllı Şehir Platformu - Kolay </a:t>
            </a:r>
            <a:r>
              <a:rPr lang="tr-TR" dirty="0" err="1" smtClean="0"/>
              <a:t>Arayüz</a:t>
            </a:r>
            <a:r>
              <a:rPr lang="tr-TR" dirty="0" smtClean="0"/>
              <a:t> ile Şehir Elinin Altında!</a:t>
            </a:r>
            <a:endParaRPr lang="tr-TR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30547" y="877561"/>
            <a:ext cx="8633691" cy="383996"/>
          </a:xfrm>
          <a:prstGeom prst="rect">
            <a:avLst/>
          </a:prstGeom>
        </p:spPr>
        <p:txBody>
          <a:bodyPr vert="horz" lIns="91440" tIns="72000" rIns="91440" bIns="0" rtlCol="0" anchor="ctr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0976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53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930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907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83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86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837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81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>
                <a:solidFill>
                  <a:schemeClr val="tx2"/>
                </a:solidFill>
              </a:rPr>
              <a:t>Tüm akıllı şehir uygulamaları tek platformda!</a:t>
            </a:r>
            <a:endParaRPr lang="tr-T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93374" y="-31173"/>
            <a:ext cx="11192590" cy="639590"/>
          </a:xfrm>
        </p:spPr>
        <p:txBody>
          <a:bodyPr anchor="b">
            <a:norm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tr-TR" sz="3600" b="1" dirty="0" smtClean="0">
                <a:solidFill>
                  <a:srgbClr val="FFFFFF"/>
                </a:solidFill>
              </a:rPr>
              <a:t>Vatandaşa Dokunuyoruz; Akıllı Şehir Mobil Uygulaması</a:t>
            </a:r>
            <a:endParaRPr lang="tr-TR" sz="3600" b="1" dirty="0">
              <a:solidFill>
                <a:srgbClr val="FFFFFF"/>
              </a:solidFill>
            </a:endParaRPr>
          </a:p>
        </p:txBody>
      </p:sp>
      <p:pic>
        <p:nvPicPr>
          <p:cNvPr id="6" name="Picture 5" descr="Flat iPhone Lin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18" y="1660067"/>
            <a:ext cx="2091520" cy="43967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09894" y="771224"/>
            <a:ext cx="10503853" cy="583562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876484" y="830855"/>
            <a:ext cx="10546976" cy="46831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tr-TR" sz="2000" dirty="0" smtClean="0">
                <a:solidFill>
                  <a:srgbClr val="3C58A3"/>
                </a:solidFill>
              </a:rPr>
              <a:t>Tüm Akıllı Şehir çözümleri tek bir mobil uygulamada vatandaşlar ile buluşuyor!</a:t>
            </a:r>
            <a:endParaRPr lang="en-US" sz="2000" dirty="0">
              <a:solidFill>
                <a:srgbClr val="3C58A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8429" y="2014363"/>
            <a:ext cx="21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Ulaşım Kart Yükleme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8429" y="3099070"/>
            <a:ext cx="21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Bisiklet Kiralama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8429" y="4183777"/>
            <a:ext cx="21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Akıllı Otopark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15876" y="5258341"/>
            <a:ext cx="213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Turistik ve Tarihi Yerler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15876" y="2022945"/>
            <a:ext cx="21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Dijital Noktalar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15876" y="3095117"/>
            <a:ext cx="21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E-Belediye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28429" y="5268484"/>
            <a:ext cx="213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Hava Kalitesi ve Gürültü Takibi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79436" y="4012601"/>
            <a:ext cx="1341669" cy="1341668"/>
          </a:xfrm>
          <a:prstGeom prst="ellipse">
            <a:avLst/>
          </a:prstGeom>
          <a:solidFill>
            <a:srgbClr val="03AE97"/>
          </a:solidFill>
          <a:ln w="3810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7AC1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16058" y="3771211"/>
            <a:ext cx="1030613" cy="1030612"/>
          </a:xfrm>
          <a:prstGeom prst="ellipse">
            <a:avLst/>
          </a:prstGeom>
          <a:solidFill>
            <a:srgbClr val="3C4451"/>
          </a:solidFill>
          <a:ln w="3810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AC1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444890" y="2646847"/>
            <a:ext cx="1448524" cy="1448520"/>
          </a:xfrm>
          <a:prstGeom prst="ellipse">
            <a:avLst/>
          </a:prstGeom>
          <a:solidFill>
            <a:srgbClr val="F7AC12"/>
          </a:solidFill>
          <a:ln w="38100" cap="flat" cmpd="sng" algn="ctr">
            <a:noFill/>
            <a:prstDash val="sysDot"/>
          </a:ln>
          <a:effectLst/>
        </p:spPr>
        <p:txBody>
          <a:bodyPr tIns="0" bIns="9144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7AC1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52121" y="3353865"/>
            <a:ext cx="1094732" cy="1094733"/>
          </a:xfrm>
          <a:prstGeom prst="ellipse">
            <a:avLst/>
          </a:prstGeom>
          <a:solidFill>
            <a:srgbClr val="A5C067"/>
          </a:solidFill>
          <a:ln w="3810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7AC1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65241" y="2357380"/>
            <a:ext cx="793476" cy="793473"/>
          </a:xfrm>
          <a:prstGeom prst="ellipse">
            <a:avLst/>
          </a:prstGeom>
          <a:solidFill>
            <a:srgbClr val="03AE97"/>
          </a:solidFill>
          <a:ln w="3810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AC1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103361" y="2238608"/>
            <a:ext cx="793476" cy="793473"/>
          </a:xfrm>
          <a:prstGeom prst="ellipse">
            <a:avLst/>
          </a:prstGeom>
          <a:solidFill>
            <a:srgbClr val="CD4E37"/>
          </a:solidFill>
          <a:ln w="38100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7AC12">
                  <a:lumMod val="75000"/>
                </a:srgbClr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15876" y="4181529"/>
            <a:ext cx="213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Toplu Taşıma Takip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788332" y="6200909"/>
            <a:ext cx="10546976" cy="46831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tr-TR" sz="2000" dirty="0" smtClean="0">
                <a:solidFill>
                  <a:srgbClr val="3C58A3"/>
                </a:solidFill>
              </a:rPr>
              <a:t>Tüm Belediye Uygulamalarına STANDART geliyor.</a:t>
            </a:r>
            <a:endParaRPr lang="en-US" sz="2000" dirty="0">
              <a:solidFill>
                <a:srgbClr val="3C58A3"/>
              </a:solidFill>
            </a:endParaRPr>
          </a:p>
        </p:txBody>
      </p:sp>
      <p:pic>
        <p:nvPicPr>
          <p:cNvPr id="12290" name="Picture 2" descr="banking, bill, card, credit, expenditure, pay, payment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2" y="1747779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book, education, elearning, online, skill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89" y="3556958"/>
            <a:ext cx="1332972" cy="133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568719" y="3143743"/>
            <a:ext cx="1237891" cy="1570299"/>
            <a:chOff x="4017327" y="0"/>
            <a:chExt cx="4162425" cy="517638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57"/>
            <a:stretch/>
          </p:blipFill>
          <p:spPr>
            <a:xfrm>
              <a:off x="4017327" y="0"/>
              <a:ext cx="4162425" cy="517638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 rot="2874299">
              <a:off x="6244704" y="3712851"/>
              <a:ext cx="211504" cy="541020"/>
            </a:xfrm>
            <a:prstGeom prst="rect">
              <a:avLst/>
            </a:prstGeom>
            <a:solidFill>
              <a:srgbClr val="187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 descr="BlutOlcum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11" t="13780" r="21579" b="19097"/>
          <a:stretch/>
        </p:blipFill>
        <p:spPr>
          <a:xfrm>
            <a:off x="322411" y="4816581"/>
            <a:ext cx="1717941" cy="1655089"/>
          </a:xfrm>
          <a:prstGeom prst="rect">
            <a:avLst/>
          </a:prstGeom>
        </p:spPr>
      </p:pic>
      <p:pic>
        <p:nvPicPr>
          <p:cNvPr id="47" name="Picture 4" descr="Image result for akÄ±llÄ± otobÃ¼s duraklarÄ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0568" y="5034412"/>
            <a:ext cx="2303145" cy="153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6" r="19300" b="5590"/>
          <a:stretch/>
        </p:blipFill>
        <p:spPr>
          <a:xfrm>
            <a:off x="10489650" y="1526118"/>
            <a:ext cx="1109450" cy="18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Örnek Akıllı Şehir İşbirliği Protokolleri</a:t>
            </a:r>
            <a:endParaRPr lang="tr-TR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847980" y="833305"/>
            <a:ext cx="27808" cy="3093676"/>
          </a:xfrm>
          <a:prstGeom prst="line">
            <a:avLst/>
          </a:prstGeom>
          <a:ln w="38100">
            <a:solidFill>
              <a:srgbClr val="DAE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809895" y="771224"/>
            <a:ext cx="4077066" cy="583562"/>
          </a:xfrm>
          <a:prstGeom prst="round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ts val="1000"/>
              </a:spcBef>
              <a:buFont typeface="Arial" panose="020B0604020202020204" pitchFamily="34" charset="0"/>
              <a:buNone/>
            </a:pPr>
            <a:endParaRPr lang="tr-TR" sz="2000">
              <a:solidFill>
                <a:srgbClr val="3C58A3"/>
              </a:solidFill>
            </a:endParaRPr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809895" y="830855"/>
            <a:ext cx="4077065" cy="4683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000" dirty="0">
                <a:solidFill>
                  <a:srgbClr val="3C58A3"/>
                </a:solidFill>
              </a:rPr>
              <a:t>Samsun</a:t>
            </a:r>
            <a:endParaRPr lang="en-US" sz="2000" dirty="0">
              <a:solidFill>
                <a:srgbClr val="3C58A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16055" y="771224"/>
            <a:ext cx="4077066" cy="583562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Text Placeholder 5"/>
          <p:cNvSpPr txBox="1">
            <a:spLocks/>
          </p:cNvSpPr>
          <p:nvPr/>
        </p:nvSpPr>
        <p:spPr>
          <a:xfrm>
            <a:off x="6916055" y="830855"/>
            <a:ext cx="4077065" cy="4683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000" dirty="0" smtClean="0">
                <a:solidFill>
                  <a:srgbClr val="3C58A3"/>
                </a:solidFill>
              </a:rPr>
              <a:t>Kıbrıs</a:t>
            </a:r>
            <a:endParaRPr lang="en-US" sz="2000" dirty="0">
              <a:solidFill>
                <a:srgbClr val="3C58A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7F15-843F-4814-8B39-7C8E78A2287D}" type="slidenum">
              <a:rPr lang="tr-TR" smtClean="0"/>
              <a:t>22</a:t>
            </a:fld>
            <a:endParaRPr lang="tr-TR" dirty="0"/>
          </a:p>
        </p:txBody>
      </p:sp>
      <p:pic>
        <p:nvPicPr>
          <p:cNvPr id="10" name="Picture Placeholder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3" r="9233"/>
          <a:stretch>
            <a:fillRect/>
          </a:stretch>
        </p:blipFill>
        <p:spPr>
          <a:xfrm>
            <a:off x="7179843" y="1451586"/>
            <a:ext cx="3549487" cy="2475395"/>
          </a:xfrm>
          <a:prstGeom prst="rect">
            <a:avLst/>
          </a:prstGeom>
        </p:spPr>
      </p:pic>
      <p:pic>
        <p:nvPicPr>
          <p:cNvPr id="12" name="Picture 2" descr="Turkcell ve Huawei Samsun'da akıllı şehir için işbirliği yapt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94" y="1483733"/>
            <a:ext cx="4035422" cy="247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809894" y="797108"/>
            <a:ext cx="4077066" cy="583562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ordu akÄ±llÄ± Åehirler turkcell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75" y="4808400"/>
            <a:ext cx="3845868" cy="202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206812" y="4057696"/>
            <a:ext cx="4077066" cy="583562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Text Placeholder 5"/>
          <p:cNvSpPr txBox="1">
            <a:spLocks/>
          </p:cNvSpPr>
          <p:nvPr/>
        </p:nvSpPr>
        <p:spPr>
          <a:xfrm>
            <a:off x="4091213" y="4113202"/>
            <a:ext cx="4077065" cy="4683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2000" dirty="0" smtClean="0">
                <a:solidFill>
                  <a:srgbClr val="3C58A3"/>
                </a:solidFill>
              </a:rPr>
              <a:t>Ordu</a:t>
            </a:r>
            <a:endParaRPr lang="en-US" sz="2000" dirty="0">
              <a:solidFill>
                <a:srgbClr val="3C5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Teşekkürler…</a:t>
            </a:r>
            <a:endParaRPr lang="tr-T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61673" y="3730566"/>
            <a:ext cx="9144000" cy="879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Akif Enes Kütük- </a:t>
            </a:r>
            <a:r>
              <a:rPr lang="tr-TR" sz="2400" dirty="0" err="1" smtClean="0"/>
              <a:t>IoT</a:t>
            </a:r>
            <a:r>
              <a:rPr lang="tr-TR" sz="2400" dirty="0" smtClean="0"/>
              <a:t> Satış Geliştirme Yöneticisi</a:t>
            </a:r>
          </a:p>
          <a:p>
            <a:r>
              <a:rPr lang="tr-TR" sz="2400" dirty="0" smtClean="0">
                <a:hlinkClick r:id="rId2"/>
              </a:rPr>
              <a:t>akif.kutuk@turkcell.com.tr</a:t>
            </a:r>
            <a:endParaRPr lang="tr-TR" sz="2400" dirty="0" smtClean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6340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7F15-843F-4814-8B39-7C8E78A2287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Subtitle 2"/>
          <p:cNvSpPr>
            <a:spLocks noGrp="1"/>
          </p:cNvSpPr>
          <p:nvPr>
            <p:ph type="subTitle" idx="13"/>
          </p:nvPr>
        </p:nvSpPr>
        <p:spPr>
          <a:xfrm>
            <a:off x="1603049" y="187861"/>
            <a:ext cx="10851709" cy="383996"/>
          </a:xfrm>
        </p:spPr>
        <p:txBody>
          <a:bodyPr>
            <a:normAutofit/>
          </a:bodyPr>
          <a:lstStyle/>
          <a:p>
            <a:r>
              <a:rPr lang="tr-TR" dirty="0"/>
              <a:t>Akıllı Şehir Projelerinin Odaklandığı Alanlar</a:t>
            </a:r>
          </a:p>
        </p:txBody>
      </p:sp>
      <p:pic>
        <p:nvPicPr>
          <p:cNvPr id="5" name="Picture 2" descr="https://iot-analytics.com/wp/wp-content/uploads/2018/02/IoT-Projects-By-Segment-Smart-City-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6" y="846390"/>
            <a:ext cx="10687655" cy="58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6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61454" y="9525"/>
            <a:ext cx="10028522" cy="6395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tr-TR" sz="3200" b="1" dirty="0">
                <a:solidFill>
                  <a:srgbClr val="FFFFFF"/>
                </a:solidFill>
              </a:rPr>
              <a:t>Turkcell Olarak </a:t>
            </a:r>
            <a:r>
              <a:rPr lang="tr-TR" sz="3200" b="1" dirty="0" smtClean="0">
                <a:solidFill>
                  <a:srgbClr val="FFFFFF"/>
                </a:solidFill>
              </a:rPr>
              <a:t>Akıllı Şehir Odağımız</a:t>
            </a:r>
            <a:endParaRPr lang="tr-TR" sz="3200" b="1" dirty="0">
              <a:solidFill>
                <a:srgbClr val="FFFF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748292" y="1335515"/>
            <a:ext cx="10835326" cy="468312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tr-TR" dirty="0" smtClean="0">
                <a:solidFill>
                  <a:srgbClr val="3C58A3"/>
                </a:solidFill>
              </a:rPr>
              <a:t>Akıllı Şehirler alanında uçtan uca çözümler sunarak,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tr-TR" dirty="0" smtClean="0">
                <a:solidFill>
                  <a:srgbClr val="3C58A3"/>
                </a:solidFill>
              </a:rPr>
              <a:t> dijitalleşme sürecine katkı sağlamak.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tr-TR" dirty="0" smtClean="0">
                <a:solidFill>
                  <a:srgbClr val="3C58A3"/>
                </a:solidFill>
              </a:rPr>
              <a:t>4.5G ve 5G ile oluşan veriyi Türkiye’de tutmak. </a:t>
            </a:r>
            <a:endParaRPr lang="en-US" dirty="0">
              <a:solidFill>
                <a:srgbClr val="3C58A3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11153572" y="6504708"/>
            <a:ext cx="1017587" cy="365125"/>
          </a:xfrm>
        </p:spPr>
        <p:txBody>
          <a:bodyPr/>
          <a:lstStyle/>
          <a:p>
            <a:fld id="{8209124B-2844-41EE-803D-507BDF2163B6}" type="slidenum">
              <a:rPr lang="tr-TR" smtClean="0"/>
              <a:t>4</a:t>
            </a:fld>
            <a:endParaRPr lang="tr-TR"/>
          </a:p>
        </p:txBody>
      </p:sp>
      <p:sp>
        <p:nvSpPr>
          <p:cNvPr id="27" name="Rounded Rectangle 26"/>
          <p:cNvSpPr/>
          <p:nvPr/>
        </p:nvSpPr>
        <p:spPr>
          <a:xfrm>
            <a:off x="809891" y="771181"/>
            <a:ext cx="10503853" cy="1641513"/>
          </a:xfrm>
          <a:prstGeom prst="round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146" name="Picture 2" descr="Image result for smart city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21"/>
          <a:stretch/>
        </p:blipFill>
        <p:spPr bwMode="auto">
          <a:xfrm>
            <a:off x="230136" y="3099094"/>
            <a:ext cx="5670191" cy="318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turkcell 4.5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9098" y="3558102"/>
            <a:ext cx="2770332" cy="14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6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2243474"/>
            <a:ext cx="12190814" cy="485704"/>
          </a:xfrm>
        </p:spPr>
        <p:txBody>
          <a:bodyPr>
            <a:noAutofit/>
          </a:bodyPr>
          <a:lstStyle/>
          <a:p>
            <a:r>
              <a:rPr lang="tr-T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Turkcell 5G Çalışmaları</a:t>
            </a:r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987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Mobil Standartlar</a:t>
            </a:r>
            <a:endParaRPr lang="tr-TR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974851" y="1310150"/>
            <a:ext cx="553452" cy="0"/>
          </a:xfrm>
          <a:prstGeom prst="line">
            <a:avLst/>
          </a:prstGeom>
          <a:ln w="57150">
            <a:solidFill>
              <a:srgbClr val="17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34891" y="654424"/>
            <a:ext cx="0" cy="6203576"/>
          </a:xfrm>
          <a:prstGeom prst="line">
            <a:avLst/>
          </a:prstGeom>
          <a:ln w="57150">
            <a:solidFill>
              <a:srgbClr val="17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98955" y="688664"/>
            <a:ext cx="131959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3833"/>
            <a:r>
              <a:rPr lang="tr-TR" sz="4800" dirty="0" smtClean="0">
                <a:solidFill>
                  <a:srgbClr val="17367E"/>
                </a:solidFill>
                <a:latin typeface="Turkcell Satura" panose="02000000000000000000" pitchFamily="2" charset="-94"/>
              </a:rPr>
              <a:t>200</a:t>
            </a:r>
            <a:r>
              <a:rPr lang="en-US" sz="4800" dirty="0" smtClean="0">
                <a:solidFill>
                  <a:srgbClr val="17367E"/>
                </a:solidFill>
                <a:latin typeface="Turkcell Satura" panose="02000000000000000000" pitchFamily="2" charset="-94"/>
              </a:rPr>
              <a:t>9</a:t>
            </a:r>
            <a:endParaRPr lang="en-US" sz="4800" dirty="0">
              <a:solidFill>
                <a:srgbClr val="17367E"/>
              </a:solidFill>
              <a:latin typeface="Turkcell Satura" panose="02000000000000000000" pitchFamily="2" charset="-9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7653" y="791041"/>
            <a:ext cx="115288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3833"/>
            <a:r>
              <a:rPr lang="tr-TR" sz="6000" dirty="0" smtClean="0">
                <a:solidFill>
                  <a:srgbClr val="17367E"/>
                </a:solidFill>
                <a:latin typeface="Greycliff CF Medium" panose="00000600000000000000" pitchFamily="50" charset="-94"/>
              </a:rPr>
              <a:t>3</a:t>
            </a:r>
            <a:r>
              <a:rPr lang="en-US" sz="6000" dirty="0" smtClean="0">
                <a:solidFill>
                  <a:srgbClr val="17367E"/>
                </a:solidFill>
                <a:latin typeface="Greycliff CF Medium" panose="00000600000000000000" pitchFamily="50" charset="-94"/>
              </a:rPr>
              <a:t>G</a:t>
            </a:r>
            <a:endParaRPr lang="en-US" sz="6000" dirty="0">
              <a:solidFill>
                <a:srgbClr val="17367E"/>
              </a:solidFill>
              <a:latin typeface="Greycliff CF Medium" panose="00000600000000000000" pitchFamily="50" charset="-9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023" y="1317629"/>
            <a:ext cx="4644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33"/>
            <a:r>
              <a:rPr lang="tr-T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42 </a:t>
            </a:r>
            <a:r>
              <a:rPr lang="tr-T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Mbps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(Turkcell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ile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63Mbps)</a:t>
            </a:r>
            <a:endParaRPr lang="tr-TR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383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100ms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gecikme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3833"/>
            <a:r>
              <a:rPr lang="en-US" sz="2400" b="1" dirty="0" err="1" smtClean="0">
                <a:solidFill>
                  <a:srgbClr val="00A9E0"/>
                </a:solidFill>
              </a:rPr>
              <a:t>Ses</a:t>
            </a:r>
            <a:r>
              <a:rPr lang="en-US" sz="2400" b="1" dirty="0" smtClean="0">
                <a:solidFill>
                  <a:srgbClr val="00A9E0"/>
                </a:solidFill>
              </a:rPr>
              <a:t>, </a:t>
            </a:r>
            <a:r>
              <a:rPr lang="en-US" sz="2400" b="1" dirty="0" err="1" smtClean="0">
                <a:solidFill>
                  <a:srgbClr val="00A9E0"/>
                </a:solidFill>
              </a:rPr>
              <a:t>videolu</a:t>
            </a:r>
            <a:r>
              <a:rPr lang="en-US" sz="2400" b="1" dirty="0" smtClean="0">
                <a:solidFill>
                  <a:srgbClr val="00A9E0"/>
                </a:solidFill>
              </a:rPr>
              <a:t> </a:t>
            </a:r>
            <a:r>
              <a:rPr lang="en-US" sz="2400" b="1" dirty="0" err="1" smtClean="0">
                <a:solidFill>
                  <a:srgbClr val="00A9E0"/>
                </a:solidFill>
              </a:rPr>
              <a:t>görüşme</a:t>
            </a:r>
            <a:r>
              <a:rPr lang="en-US" sz="2400" b="1" dirty="0" smtClean="0">
                <a:solidFill>
                  <a:srgbClr val="00A9E0"/>
                </a:solidFill>
              </a:rPr>
              <a:t>, video </a:t>
            </a:r>
            <a:r>
              <a:rPr lang="en-US" sz="2400" b="1" dirty="0" err="1" smtClean="0">
                <a:solidFill>
                  <a:srgbClr val="00A9E0"/>
                </a:solidFill>
              </a:rPr>
              <a:t>izleme</a:t>
            </a:r>
            <a:endParaRPr lang="en-US" sz="2400" b="1" dirty="0" smtClean="0">
              <a:solidFill>
                <a:srgbClr val="00A9E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74851" y="3304371"/>
            <a:ext cx="553452" cy="0"/>
          </a:xfrm>
          <a:prstGeom prst="line">
            <a:avLst/>
          </a:prstGeom>
          <a:ln w="57150">
            <a:solidFill>
              <a:srgbClr val="17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98955" y="2726929"/>
            <a:ext cx="126829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3833"/>
            <a:r>
              <a:rPr lang="en-US" sz="4800" dirty="0" smtClean="0">
                <a:solidFill>
                  <a:srgbClr val="17367E"/>
                </a:solidFill>
                <a:latin typeface="Turkcell Satura" panose="02000000000000000000" pitchFamily="2" charset="-94"/>
              </a:rPr>
              <a:t>201</a:t>
            </a:r>
            <a:r>
              <a:rPr lang="tr-TR" sz="4800" dirty="0" smtClean="0">
                <a:solidFill>
                  <a:srgbClr val="17367E"/>
                </a:solidFill>
                <a:latin typeface="Turkcell Satura" panose="02000000000000000000" pitchFamily="2" charset="-94"/>
              </a:rPr>
              <a:t>6</a:t>
            </a:r>
            <a:endParaRPr lang="en-US" sz="4800" dirty="0">
              <a:solidFill>
                <a:srgbClr val="17367E"/>
              </a:solidFill>
              <a:latin typeface="Turkcell Satura" panose="02000000000000000000" pitchFamily="2" charset="-9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2621" y="2786148"/>
            <a:ext cx="299793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3833"/>
            <a:r>
              <a:rPr lang="en-US" sz="6000" dirty="0" smtClean="0">
                <a:solidFill>
                  <a:srgbClr val="17367E"/>
                </a:solidFill>
                <a:latin typeface="Greycliff CF Medium" panose="00000600000000000000" pitchFamily="50" charset="-94"/>
              </a:rPr>
              <a:t>4G/4.5G</a:t>
            </a:r>
            <a:endParaRPr lang="en-US" sz="6000" dirty="0">
              <a:solidFill>
                <a:srgbClr val="17367E"/>
              </a:solidFill>
              <a:latin typeface="Greycliff CF Medium" panose="00000600000000000000" pitchFamily="50" charset="-9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023" y="3355894"/>
            <a:ext cx="4249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3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150 - 600 Mbps</a:t>
            </a:r>
            <a:endParaRPr lang="tr-TR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3833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0ms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gecikme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3833"/>
            <a:r>
              <a:rPr lang="en-US" sz="2400" b="1" dirty="0" err="1" smtClean="0">
                <a:solidFill>
                  <a:srgbClr val="00A9E0"/>
                </a:solidFill>
              </a:rPr>
              <a:t>Yüksek</a:t>
            </a:r>
            <a:r>
              <a:rPr lang="en-US" sz="2400" b="1" dirty="0" smtClean="0">
                <a:solidFill>
                  <a:srgbClr val="00A9E0"/>
                </a:solidFill>
              </a:rPr>
              <a:t> </a:t>
            </a:r>
            <a:r>
              <a:rPr lang="en-US" sz="2400" b="1" dirty="0" err="1" smtClean="0">
                <a:solidFill>
                  <a:srgbClr val="00A9E0"/>
                </a:solidFill>
              </a:rPr>
              <a:t>kaliteli</a:t>
            </a:r>
            <a:r>
              <a:rPr lang="en-US" sz="2400" b="1" dirty="0" smtClean="0">
                <a:solidFill>
                  <a:srgbClr val="00A9E0"/>
                </a:solidFill>
              </a:rPr>
              <a:t> video, </a:t>
            </a:r>
            <a:r>
              <a:rPr lang="en-US" sz="2400" b="1" dirty="0" err="1" smtClean="0">
                <a:solidFill>
                  <a:srgbClr val="00A9E0"/>
                </a:solidFill>
              </a:rPr>
              <a:t>canlı</a:t>
            </a:r>
            <a:r>
              <a:rPr lang="en-US" sz="2400" b="1" dirty="0" smtClean="0">
                <a:solidFill>
                  <a:srgbClr val="00A9E0"/>
                </a:solidFill>
              </a:rPr>
              <a:t> </a:t>
            </a:r>
            <a:r>
              <a:rPr lang="en-US" sz="2400" b="1" dirty="0" err="1" smtClean="0">
                <a:solidFill>
                  <a:srgbClr val="00A9E0"/>
                </a:solidFill>
              </a:rPr>
              <a:t>yayın</a:t>
            </a:r>
            <a:endParaRPr lang="en-US" sz="2400" b="1" dirty="0" smtClean="0">
              <a:solidFill>
                <a:srgbClr val="00A9E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74851" y="5386116"/>
            <a:ext cx="553452" cy="0"/>
          </a:xfrm>
          <a:prstGeom prst="line">
            <a:avLst/>
          </a:prstGeom>
          <a:ln w="57150">
            <a:solidFill>
              <a:srgbClr val="173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98955" y="4765194"/>
            <a:ext cx="160172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3833"/>
            <a:r>
              <a:rPr lang="en-US" sz="4800" dirty="0" smtClean="0">
                <a:solidFill>
                  <a:srgbClr val="17367E"/>
                </a:solidFill>
                <a:latin typeface="Turkcell Satura" panose="02000000000000000000" pitchFamily="2" charset="-94"/>
              </a:rPr>
              <a:t>202</a:t>
            </a:r>
            <a:r>
              <a:rPr lang="tr-TR" sz="4800" dirty="0" smtClean="0">
                <a:solidFill>
                  <a:srgbClr val="17367E"/>
                </a:solidFill>
                <a:latin typeface="Turkcell Satura" panose="02000000000000000000" pitchFamily="2" charset="-94"/>
              </a:rPr>
              <a:t>0+</a:t>
            </a:r>
            <a:endParaRPr lang="en-US" sz="4800" dirty="0">
              <a:solidFill>
                <a:srgbClr val="17367E"/>
              </a:solidFill>
              <a:latin typeface="Turkcell Satura" panose="02000000000000000000" pitchFamily="2" charset="-9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7261" y="4859478"/>
            <a:ext cx="115929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3833"/>
            <a:r>
              <a:rPr lang="en-US" sz="6000" dirty="0">
                <a:solidFill>
                  <a:srgbClr val="17367E"/>
                </a:solidFill>
                <a:latin typeface="Greycliff CF Medium" panose="00000600000000000000" pitchFamily="50" charset="-94"/>
              </a:rPr>
              <a:t>5</a:t>
            </a:r>
            <a:r>
              <a:rPr lang="en-US" sz="6000" dirty="0" smtClean="0">
                <a:solidFill>
                  <a:srgbClr val="17367E"/>
                </a:solidFill>
                <a:latin typeface="Greycliff CF Medium" panose="00000600000000000000" pitchFamily="50" charset="-94"/>
              </a:rPr>
              <a:t>G</a:t>
            </a:r>
            <a:endParaRPr lang="en-US" sz="6000" dirty="0">
              <a:solidFill>
                <a:srgbClr val="17367E"/>
              </a:solidFill>
              <a:latin typeface="Greycliff CF Medium" panose="00000600000000000000" pitchFamily="50" charset="-9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023" y="5394159"/>
            <a:ext cx="3272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83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20-30</a:t>
            </a:r>
            <a:r>
              <a:rPr lang="tr-T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</a:t>
            </a:r>
            <a:r>
              <a:rPr lang="tr-TR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bps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3833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1-5ms 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gecikme</a:t>
            </a:r>
            <a:endParaRPr lang="en-US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defTabSz="913833"/>
            <a:r>
              <a:rPr lang="tr-TR" sz="2400" b="1" dirty="0" smtClean="0">
                <a:solidFill>
                  <a:srgbClr val="00A9E0"/>
                </a:solidFill>
              </a:rPr>
              <a:t>Gerçek zamanlı</a:t>
            </a:r>
            <a:r>
              <a:rPr lang="en-US" sz="2400" b="1" dirty="0" smtClean="0">
                <a:solidFill>
                  <a:srgbClr val="00A9E0"/>
                </a:solidFill>
              </a:rPr>
              <a:t> </a:t>
            </a:r>
            <a:r>
              <a:rPr lang="en-US" sz="2400" b="1" dirty="0" err="1" smtClean="0">
                <a:solidFill>
                  <a:srgbClr val="00A9E0"/>
                </a:solidFill>
              </a:rPr>
              <a:t>servisler</a:t>
            </a:r>
            <a:endParaRPr lang="en-US" sz="2400" b="1" dirty="0" smtClean="0">
              <a:solidFill>
                <a:srgbClr val="00A9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1" y="1006650"/>
            <a:ext cx="6899972" cy="535679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B8C26F2A-AAC9-0949-9EE7-6A5399485A96}"/>
              </a:ext>
            </a:extLst>
          </p:cNvPr>
          <p:cNvSpPr/>
          <p:nvPr/>
        </p:nvSpPr>
        <p:spPr>
          <a:xfrm>
            <a:off x="6928130" y="4356511"/>
            <a:ext cx="1043045" cy="1043045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A221340-7E3C-8D4A-9017-BEB88E07F5DD}"/>
              </a:ext>
            </a:extLst>
          </p:cNvPr>
          <p:cNvSpPr/>
          <p:nvPr/>
        </p:nvSpPr>
        <p:spPr>
          <a:xfrm>
            <a:off x="7002882" y="4431263"/>
            <a:ext cx="893541" cy="893541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82EE240-B73A-3A4E-A702-38265BB2FE87}"/>
              </a:ext>
            </a:extLst>
          </p:cNvPr>
          <p:cNvSpPr/>
          <p:nvPr/>
        </p:nvSpPr>
        <p:spPr>
          <a:xfrm>
            <a:off x="7081490" y="4509871"/>
            <a:ext cx="736326" cy="73632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3598" dirty="0">
              <a:solidFill>
                <a:prstClr val="white"/>
              </a:solidFill>
              <a:latin typeface="Montserrat" panose="00000500000000000000" pitchFamily="50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8C26F2A-AAC9-0949-9EE7-6A5399485A96}"/>
              </a:ext>
            </a:extLst>
          </p:cNvPr>
          <p:cNvSpPr/>
          <p:nvPr/>
        </p:nvSpPr>
        <p:spPr>
          <a:xfrm>
            <a:off x="6928130" y="2955268"/>
            <a:ext cx="1043045" cy="1043045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A221340-7E3C-8D4A-9017-BEB88E07F5DD}"/>
              </a:ext>
            </a:extLst>
          </p:cNvPr>
          <p:cNvSpPr/>
          <p:nvPr/>
        </p:nvSpPr>
        <p:spPr>
          <a:xfrm>
            <a:off x="7002882" y="3030020"/>
            <a:ext cx="893541" cy="893541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82EE240-B73A-3A4E-A702-38265BB2FE87}"/>
              </a:ext>
            </a:extLst>
          </p:cNvPr>
          <p:cNvSpPr/>
          <p:nvPr/>
        </p:nvSpPr>
        <p:spPr>
          <a:xfrm>
            <a:off x="7081490" y="3108628"/>
            <a:ext cx="736326" cy="73632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3598" dirty="0">
              <a:solidFill>
                <a:prstClr val="white"/>
              </a:solidFill>
              <a:latin typeface="Montserrat" panose="00000500000000000000" pitchFamily="50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8C26F2A-AAC9-0949-9EE7-6A5399485A96}"/>
              </a:ext>
            </a:extLst>
          </p:cNvPr>
          <p:cNvSpPr/>
          <p:nvPr/>
        </p:nvSpPr>
        <p:spPr>
          <a:xfrm>
            <a:off x="6928130" y="1632004"/>
            <a:ext cx="1043045" cy="1043045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A221340-7E3C-8D4A-9017-BEB88E07F5DD}"/>
              </a:ext>
            </a:extLst>
          </p:cNvPr>
          <p:cNvSpPr/>
          <p:nvPr/>
        </p:nvSpPr>
        <p:spPr>
          <a:xfrm>
            <a:off x="7002882" y="1706756"/>
            <a:ext cx="893541" cy="893541"/>
          </a:xfrm>
          <a:prstGeom prst="ellipse">
            <a:avLst/>
          </a:prstGeom>
          <a:solidFill>
            <a:srgbClr val="FFC000">
              <a:alpha val="40000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82EE240-B73A-3A4E-A702-38265BB2FE87}"/>
              </a:ext>
            </a:extLst>
          </p:cNvPr>
          <p:cNvSpPr/>
          <p:nvPr/>
        </p:nvSpPr>
        <p:spPr>
          <a:xfrm>
            <a:off x="7081490" y="1785364"/>
            <a:ext cx="736326" cy="73632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3598" dirty="0">
              <a:solidFill>
                <a:prstClr val="white"/>
              </a:solidFill>
              <a:latin typeface="Montserrat" panose="00000500000000000000" pitchFamily="50" charset="0"/>
            </a:endParaRPr>
          </a:p>
        </p:txBody>
      </p:sp>
      <p:sp>
        <p:nvSpPr>
          <p:cNvPr id="2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5G</a:t>
            </a:r>
            <a:r>
              <a:rPr lang="tr-TR" dirty="0" smtClean="0"/>
              <a:t> Üçgeni</a:t>
            </a:r>
            <a:endParaRPr lang="tr-TR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859220" y="808052"/>
            <a:ext cx="5261433" cy="5460077"/>
            <a:chOff x="755010" y="357139"/>
            <a:chExt cx="5264173" cy="5462921"/>
          </a:xfrm>
        </p:grpSpPr>
        <p:sp>
          <p:nvSpPr>
            <p:cNvPr id="106" name="Serbest Form 57">
              <a:extLst>
                <a:ext uri="{FF2B5EF4-FFF2-40B4-BE49-F238E27FC236}">
                  <a16:creationId xmlns:a16="http://schemas.microsoft.com/office/drawing/2014/main" id="{06B49A26-B66C-AE44-9AAE-E38DC85FB462}"/>
                </a:ext>
              </a:extLst>
            </p:cNvPr>
            <p:cNvSpPr/>
            <p:nvPr/>
          </p:nvSpPr>
          <p:spPr>
            <a:xfrm>
              <a:off x="3307255" y="3638009"/>
              <a:ext cx="63960" cy="112969"/>
            </a:xfrm>
            <a:custGeom>
              <a:avLst/>
              <a:gdLst>
                <a:gd name="connsiteX0" fmla="*/ 53422 w 58563"/>
                <a:gd name="connsiteY0" fmla="*/ 0 h 103437"/>
                <a:gd name="connsiteX1" fmla="*/ 58563 w 58563"/>
                <a:gd name="connsiteY1" fmla="*/ 103178 h 103437"/>
                <a:gd name="connsiteX2" fmla="*/ 53369 w 58563"/>
                <a:gd name="connsiteY2" fmla="*/ 103437 h 103437"/>
                <a:gd name="connsiteX3" fmla="*/ 33818 w 58563"/>
                <a:gd name="connsiteY3" fmla="*/ 93288 h 103437"/>
                <a:gd name="connsiteX4" fmla="*/ 0 w 58563"/>
                <a:gd name="connsiteY4" fmla="*/ 27434 h 103437"/>
                <a:gd name="connsiteX5" fmla="*/ 53422 w 58563"/>
                <a:gd name="connsiteY5" fmla="*/ 0 h 10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63" h="103437">
                  <a:moveTo>
                    <a:pt x="53422" y="0"/>
                  </a:moveTo>
                  <a:lnTo>
                    <a:pt x="58563" y="103178"/>
                  </a:lnTo>
                  <a:lnTo>
                    <a:pt x="53369" y="103437"/>
                  </a:lnTo>
                  <a:lnTo>
                    <a:pt x="33818" y="93288"/>
                  </a:lnTo>
                  <a:lnTo>
                    <a:pt x="0" y="27434"/>
                  </a:lnTo>
                  <a:lnTo>
                    <a:pt x="53422" y="0"/>
                  </a:lnTo>
                  <a:close/>
                </a:path>
              </a:pathLst>
            </a:custGeom>
            <a:solidFill>
              <a:srgbClr val="00206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43">
                <a:defRPr/>
              </a:pPr>
              <a:endParaRPr lang="tr-TR" sz="1799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Serbest Form 52">
              <a:extLst>
                <a:ext uri="{FF2B5EF4-FFF2-40B4-BE49-F238E27FC236}">
                  <a16:creationId xmlns:a16="http://schemas.microsoft.com/office/drawing/2014/main" id="{440D6440-D3C1-9A4A-848A-EC5F751D9864}"/>
                </a:ext>
              </a:extLst>
            </p:cNvPr>
            <p:cNvSpPr/>
            <p:nvPr/>
          </p:nvSpPr>
          <p:spPr>
            <a:xfrm>
              <a:off x="3365542" y="3613845"/>
              <a:ext cx="70067" cy="146164"/>
            </a:xfrm>
            <a:custGeom>
              <a:avLst/>
              <a:gdLst>
                <a:gd name="connsiteX0" fmla="*/ 43137 w 64155"/>
                <a:gd name="connsiteY0" fmla="*/ 0 h 133831"/>
                <a:gd name="connsiteX1" fmla="*/ 64155 w 64155"/>
                <a:gd name="connsiteY1" fmla="*/ 40928 h 133831"/>
                <a:gd name="connsiteX2" fmla="*/ 15929 w 64155"/>
                <a:gd name="connsiteY2" fmla="*/ 133831 h 133831"/>
                <a:gd name="connsiteX3" fmla="*/ 0 w 64155"/>
                <a:gd name="connsiteY3" fmla="*/ 125562 h 133831"/>
                <a:gd name="connsiteX4" fmla="*/ 5194 w 64155"/>
                <a:gd name="connsiteY4" fmla="*/ 125303 h 133831"/>
                <a:gd name="connsiteX5" fmla="*/ 53 w 64155"/>
                <a:gd name="connsiteY5" fmla="*/ 22125 h 133831"/>
                <a:gd name="connsiteX6" fmla="*/ 43137 w 64155"/>
                <a:gd name="connsiteY6" fmla="*/ 0 h 13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155" h="133831">
                  <a:moveTo>
                    <a:pt x="43137" y="0"/>
                  </a:moveTo>
                  <a:lnTo>
                    <a:pt x="64155" y="40928"/>
                  </a:lnTo>
                  <a:lnTo>
                    <a:pt x="15929" y="133831"/>
                  </a:lnTo>
                  <a:lnTo>
                    <a:pt x="0" y="125562"/>
                  </a:lnTo>
                  <a:lnTo>
                    <a:pt x="5194" y="125303"/>
                  </a:lnTo>
                  <a:lnTo>
                    <a:pt x="53" y="22125"/>
                  </a:lnTo>
                  <a:lnTo>
                    <a:pt x="43137" y="0"/>
                  </a:lnTo>
                  <a:close/>
                </a:path>
              </a:pathLst>
            </a:custGeom>
            <a:solidFill>
              <a:srgbClr val="00206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43">
                <a:defRPr/>
              </a:pPr>
              <a:endParaRPr lang="tr-TR" sz="1799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Serbest Form 51">
              <a:extLst>
                <a:ext uri="{FF2B5EF4-FFF2-40B4-BE49-F238E27FC236}">
                  <a16:creationId xmlns:a16="http://schemas.microsoft.com/office/drawing/2014/main" id="{E71FF15D-3A99-234C-8A98-06B0DACCBB0E}"/>
                </a:ext>
              </a:extLst>
            </p:cNvPr>
            <p:cNvSpPr/>
            <p:nvPr/>
          </p:nvSpPr>
          <p:spPr>
            <a:xfrm>
              <a:off x="3277776" y="3632355"/>
              <a:ext cx="87823" cy="107538"/>
            </a:xfrm>
            <a:custGeom>
              <a:avLst/>
              <a:gdLst>
                <a:gd name="connsiteX0" fmla="*/ 80154 w 80412"/>
                <a:gd name="connsiteY0" fmla="*/ 0 h 98464"/>
                <a:gd name="connsiteX1" fmla="*/ 80412 w 80412"/>
                <a:gd name="connsiteY1" fmla="*/ 5176 h 98464"/>
                <a:gd name="connsiteX2" fmla="*/ 26990 w 80412"/>
                <a:gd name="connsiteY2" fmla="*/ 32610 h 98464"/>
                <a:gd name="connsiteX3" fmla="*/ 60808 w 80412"/>
                <a:gd name="connsiteY3" fmla="*/ 98464 h 98464"/>
                <a:gd name="connsiteX4" fmla="*/ 0 w 80412"/>
                <a:gd name="connsiteY4" fmla="*/ 66898 h 98464"/>
                <a:gd name="connsiteX5" fmla="*/ 33521 w 80412"/>
                <a:gd name="connsiteY5" fmla="*/ 2324 h 98464"/>
                <a:gd name="connsiteX6" fmla="*/ 80154 w 80412"/>
                <a:gd name="connsiteY6" fmla="*/ 0 h 98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12" h="98464">
                  <a:moveTo>
                    <a:pt x="80154" y="0"/>
                  </a:moveTo>
                  <a:lnTo>
                    <a:pt x="80412" y="5176"/>
                  </a:lnTo>
                  <a:lnTo>
                    <a:pt x="26990" y="32610"/>
                  </a:lnTo>
                  <a:lnTo>
                    <a:pt x="60808" y="98464"/>
                  </a:lnTo>
                  <a:lnTo>
                    <a:pt x="0" y="66898"/>
                  </a:lnTo>
                  <a:lnTo>
                    <a:pt x="33521" y="2324"/>
                  </a:lnTo>
                  <a:lnTo>
                    <a:pt x="80154" y="0"/>
                  </a:lnTo>
                  <a:close/>
                </a:path>
              </a:pathLst>
            </a:custGeom>
            <a:solidFill>
              <a:srgbClr val="00206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43">
                <a:defRPr/>
              </a:pPr>
              <a:endParaRPr lang="tr-TR" sz="1799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Serbest Form 50">
              <a:extLst>
                <a:ext uri="{FF2B5EF4-FFF2-40B4-BE49-F238E27FC236}">
                  <a16:creationId xmlns:a16="http://schemas.microsoft.com/office/drawing/2014/main" id="{82D36DC0-72A0-714A-A9D7-A1090A58BCE5}"/>
                </a:ext>
              </a:extLst>
            </p:cNvPr>
            <p:cNvSpPr/>
            <p:nvPr/>
          </p:nvSpPr>
          <p:spPr>
            <a:xfrm>
              <a:off x="3344189" y="3739893"/>
              <a:ext cx="21353" cy="11846"/>
            </a:xfrm>
            <a:custGeom>
              <a:avLst/>
              <a:gdLst>
                <a:gd name="connsiteX0" fmla="*/ 0 w 19551"/>
                <a:gd name="connsiteY0" fmla="*/ 0 h 10846"/>
                <a:gd name="connsiteX1" fmla="*/ 19551 w 19551"/>
                <a:gd name="connsiteY1" fmla="*/ 10149 h 10846"/>
                <a:gd name="connsiteX2" fmla="*/ 5570 w 19551"/>
                <a:gd name="connsiteY2" fmla="*/ 10846 h 10846"/>
                <a:gd name="connsiteX3" fmla="*/ 0 w 19551"/>
                <a:gd name="connsiteY3" fmla="*/ 0 h 1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51" h="10846">
                  <a:moveTo>
                    <a:pt x="0" y="0"/>
                  </a:moveTo>
                  <a:lnTo>
                    <a:pt x="19551" y="10149"/>
                  </a:lnTo>
                  <a:lnTo>
                    <a:pt x="5570" y="10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943">
                <a:defRPr/>
              </a:pPr>
              <a:endParaRPr lang="tr-TR" sz="1799" kern="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0" name="Grup 38">
              <a:extLst>
                <a:ext uri="{FF2B5EF4-FFF2-40B4-BE49-F238E27FC236}">
                  <a16:creationId xmlns:a16="http://schemas.microsoft.com/office/drawing/2014/main" id="{F54FF964-E2B7-A54D-BD1B-82CAB262E69A}"/>
                </a:ext>
              </a:extLst>
            </p:cNvPr>
            <p:cNvGrpSpPr/>
            <p:nvPr/>
          </p:nvGrpSpPr>
          <p:grpSpPr>
            <a:xfrm>
              <a:off x="2670814" y="3060448"/>
              <a:ext cx="1376118" cy="1376118"/>
              <a:chOff x="395396" y="891119"/>
              <a:chExt cx="2792067" cy="2792067"/>
            </a:xfrm>
          </p:grpSpPr>
          <p:grpSp>
            <p:nvGrpSpPr>
              <p:cNvPr id="121" name="Grup 40">
                <a:extLst>
                  <a:ext uri="{FF2B5EF4-FFF2-40B4-BE49-F238E27FC236}">
                    <a16:creationId xmlns:a16="http://schemas.microsoft.com/office/drawing/2014/main" id="{BDCE706E-2F2D-1149-AAF4-D8203CEEBD61}"/>
                  </a:ext>
                </a:extLst>
              </p:cNvPr>
              <p:cNvGrpSpPr/>
              <p:nvPr/>
            </p:nvGrpSpPr>
            <p:grpSpPr>
              <a:xfrm>
                <a:off x="395396" y="891119"/>
                <a:ext cx="2792067" cy="2792067"/>
                <a:chOff x="1277013" y="3845764"/>
                <a:chExt cx="2792067" cy="2792067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3E41823-3CE6-FC42-8CED-AFF32D01410D}"/>
                    </a:ext>
                  </a:extLst>
                </p:cNvPr>
                <p:cNvSpPr/>
                <p:nvPr/>
              </p:nvSpPr>
              <p:spPr>
                <a:xfrm>
                  <a:off x="1277013" y="3845764"/>
                  <a:ext cx="2792067" cy="2792067"/>
                </a:xfrm>
                <a:prstGeom prst="ellipse">
                  <a:avLst/>
                </a:prstGeom>
                <a:solidFill>
                  <a:sysClr val="window" lastClr="FFFFFF">
                    <a:alpha val="47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066800" dist="50800" dir="5400000" sx="72000" sy="72000" algn="ctr" rotWithShape="0">
                    <a:srgbClr val="000000"/>
                  </a:outerShdw>
                </a:effectLst>
              </p:spPr>
              <p:txBody>
                <a:bodyPr rtlCol="0" anchor="ctr"/>
                <a:lstStyle/>
                <a:p>
                  <a:pPr algn="ctr" defTabSz="913943">
                    <a:defRPr/>
                  </a:pPr>
                  <a:endParaRPr lang="en-US" sz="1799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F754D800-B811-DD4E-9108-FEA1BD1572DB}"/>
                    </a:ext>
                  </a:extLst>
                </p:cNvPr>
                <p:cNvSpPr/>
                <p:nvPr/>
              </p:nvSpPr>
              <p:spPr>
                <a:xfrm>
                  <a:off x="1483345" y="4069716"/>
                  <a:ext cx="2368565" cy="237239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3943">
                    <a:defRPr/>
                  </a:pPr>
                  <a:endParaRPr lang="en-US" sz="1799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9B87492-E6A7-DC42-943F-09D43A5E4722}"/>
                  </a:ext>
                </a:extLst>
              </p:cNvPr>
              <p:cNvSpPr/>
              <p:nvPr/>
            </p:nvSpPr>
            <p:spPr>
              <a:xfrm>
                <a:off x="832224" y="1356836"/>
                <a:ext cx="1907571" cy="1907575"/>
              </a:xfrm>
              <a:prstGeom prst="ellipse">
                <a:avLst/>
              </a:prstGeom>
              <a:solidFill>
                <a:srgbClr val="FFCC0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3943">
                  <a:lnSpc>
                    <a:spcPct val="80000"/>
                  </a:lnSpc>
                  <a:defRPr/>
                </a:pPr>
                <a:endParaRPr lang="en-US" sz="1999" kern="0" dirty="0">
                  <a:solidFill>
                    <a:prstClr val="white"/>
                  </a:solidFill>
                  <a:latin typeface="Montserrat" panose="00000500000000000000" pitchFamily="50" charset="0"/>
                </a:endParaRPr>
              </a:p>
            </p:txBody>
          </p:sp>
        </p:grpSp>
        <p:sp>
          <p:nvSpPr>
            <p:cNvPr id="111" name="Metin kutusu 60">
              <a:extLst>
                <a:ext uri="{FF2B5EF4-FFF2-40B4-BE49-F238E27FC236}">
                  <a16:creationId xmlns:a16="http://schemas.microsoft.com/office/drawing/2014/main" id="{A4461488-2E62-7446-8675-93538B3A4378}"/>
                </a:ext>
              </a:extLst>
            </p:cNvPr>
            <p:cNvSpPr txBox="1"/>
            <p:nvPr/>
          </p:nvSpPr>
          <p:spPr>
            <a:xfrm>
              <a:off x="2927440" y="3370549"/>
              <a:ext cx="829073" cy="769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43">
                <a:defRPr/>
              </a:pPr>
              <a:r>
                <a:rPr lang="tr-TR" sz="4398" b="1" kern="0" dirty="0">
                  <a:solidFill>
                    <a:srgbClr val="274380"/>
                  </a:solidFill>
                </a:rPr>
                <a:t>5G</a:t>
              </a:r>
              <a:endParaRPr lang="tr-TR" sz="4398" kern="0" dirty="0">
                <a:solidFill>
                  <a:srgbClr val="274380"/>
                </a:solidFill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2537982" y="357139"/>
              <a:ext cx="1655112" cy="437046"/>
              <a:chOff x="2537982" y="911478"/>
              <a:chExt cx="1655112" cy="437046"/>
            </a:xfrm>
          </p:grpSpPr>
          <p:sp>
            <p:nvSpPr>
              <p:cNvPr id="119" name="Yuvarlatılmış Dikdörtgen 10">
                <a:extLst>
                  <a:ext uri="{FF2B5EF4-FFF2-40B4-BE49-F238E27FC236}">
                    <a16:creationId xmlns:a16="http://schemas.microsoft.com/office/drawing/2014/main" id="{18B088A5-B93D-1C4F-8832-C03471261B70}"/>
                  </a:ext>
                </a:extLst>
              </p:cNvPr>
              <p:cNvSpPr/>
              <p:nvPr/>
            </p:nvSpPr>
            <p:spPr>
              <a:xfrm>
                <a:off x="2537982" y="948243"/>
                <a:ext cx="1655112" cy="399985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42900" dir="2700000" algn="tl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943">
                  <a:defRPr/>
                </a:pPr>
                <a:endParaRPr lang="tr-TR" sz="1799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TextBox 35">
                <a:extLst>
                  <a:ext uri="{FF2B5EF4-FFF2-40B4-BE49-F238E27FC236}">
                    <a16:creationId xmlns:a16="http://schemas.microsoft.com/office/drawing/2014/main" id="{A6E4FED2-AE65-2D45-88C7-3F06FF5E7E61}"/>
                  </a:ext>
                </a:extLst>
              </p:cNvPr>
              <p:cNvSpPr txBox="1"/>
              <p:nvPr/>
            </p:nvSpPr>
            <p:spPr>
              <a:xfrm>
                <a:off x="2912293" y="911478"/>
                <a:ext cx="828050" cy="437046"/>
              </a:xfrm>
              <a:prstGeom prst="roundRect">
                <a:avLst>
                  <a:gd name="adj" fmla="val 27272"/>
                </a:avLst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913943">
                  <a:defRPr/>
                </a:pPr>
                <a:r>
                  <a:rPr lang="tr-TR" sz="1799" b="1" kern="0" dirty="0" err="1">
                    <a:solidFill>
                      <a:srgbClr val="0070C0"/>
                    </a:solidFill>
                  </a:rPr>
                  <a:t>eMBB</a:t>
                </a:r>
                <a:endParaRPr lang="en-US" sz="1799" b="1" kern="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755010" y="5333930"/>
              <a:ext cx="1655112" cy="465982"/>
              <a:chOff x="755010" y="5013603"/>
              <a:chExt cx="1655112" cy="465982"/>
            </a:xfrm>
          </p:grpSpPr>
          <p:sp>
            <p:nvSpPr>
              <p:cNvPr id="117" name="Yuvarlatılmış Dikdörtgen 74">
                <a:extLst>
                  <a:ext uri="{FF2B5EF4-FFF2-40B4-BE49-F238E27FC236}">
                    <a16:creationId xmlns:a16="http://schemas.microsoft.com/office/drawing/2014/main" id="{8FC73FDD-12CE-184B-B41E-3734FBE61BA3}"/>
                  </a:ext>
                </a:extLst>
              </p:cNvPr>
              <p:cNvSpPr/>
              <p:nvPr/>
            </p:nvSpPr>
            <p:spPr>
              <a:xfrm>
                <a:off x="755010" y="5079600"/>
                <a:ext cx="1655112" cy="399985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42900" dir="2700000" algn="tl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943">
                  <a:defRPr/>
                </a:pPr>
                <a:endParaRPr lang="tr-TR" sz="1799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TextBox 31">
                <a:extLst>
                  <a:ext uri="{FF2B5EF4-FFF2-40B4-BE49-F238E27FC236}">
                    <a16:creationId xmlns:a16="http://schemas.microsoft.com/office/drawing/2014/main" id="{4985DB30-DB25-4946-A199-689CB72B92CC}"/>
                  </a:ext>
                </a:extLst>
              </p:cNvPr>
              <p:cNvSpPr txBox="1"/>
              <p:nvPr/>
            </p:nvSpPr>
            <p:spPr>
              <a:xfrm>
                <a:off x="1090081" y="5013603"/>
                <a:ext cx="872494" cy="437198"/>
              </a:xfrm>
              <a:prstGeom prst="roundRect">
                <a:avLst>
                  <a:gd name="adj" fmla="val 27272"/>
                </a:avLst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913943">
                  <a:defRPr/>
                </a:pPr>
                <a:r>
                  <a:rPr lang="tr-TR" sz="1799" b="1" kern="0" dirty="0" err="1">
                    <a:solidFill>
                      <a:srgbClr val="27437F"/>
                    </a:solidFill>
                  </a:rPr>
                  <a:t>mMTC</a:t>
                </a:r>
                <a:endParaRPr lang="en-US" sz="1799" b="1" kern="0" dirty="0">
                  <a:solidFill>
                    <a:srgbClr val="27437F"/>
                  </a:solidFill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4364071" y="5383014"/>
              <a:ext cx="1655112" cy="437046"/>
              <a:chOff x="4364071" y="5055427"/>
              <a:chExt cx="1655112" cy="437046"/>
            </a:xfrm>
          </p:grpSpPr>
          <p:sp>
            <p:nvSpPr>
              <p:cNvPr id="115" name="Yuvarlatılmış Dikdörtgen 75">
                <a:extLst>
                  <a:ext uri="{FF2B5EF4-FFF2-40B4-BE49-F238E27FC236}">
                    <a16:creationId xmlns:a16="http://schemas.microsoft.com/office/drawing/2014/main" id="{419C1435-EA12-9F49-98F9-460F10BDA8B7}"/>
                  </a:ext>
                </a:extLst>
              </p:cNvPr>
              <p:cNvSpPr/>
              <p:nvPr/>
            </p:nvSpPr>
            <p:spPr>
              <a:xfrm>
                <a:off x="4364071" y="5079600"/>
                <a:ext cx="1655112" cy="399985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42900" dir="2700000" algn="tl" rotWithShape="0">
                  <a:prstClr val="black">
                    <a:alpha val="29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943">
                  <a:defRPr/>
                </a:pPr>
                <a:endParaRPr lang="tr-TR" sz="1799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TextBox 30">
                <a:extLst>
                  <a:ext uri="{FF2B5EF4-FFF2-40B4-BE49-F238E27FC236}">
                    <a16:creationId xmlns:a16="http://schemas.microsoft.com/office/drawing/2014/main" id="{2886065E-5366-5A4A-9393-0065CEB50286}"/>
                  </a:ext>
                </a:extLst>
              </p:cNvPr>
              <p:cNvSpPr txBox="1"/>
              <p:nvPr/>
            </p:nvSpPr>
            <p:spPr>
              <a:xfrm>
                <a:off x="4730152" y="5055427"/>
                <a:ext cx="1264366" cy="437046"/>
              </a:xfrm>
              <a:prstGeom prst="roundRect">
                <a:avLst>
                  <a:gd name="adj" fmla="val 27272"/>
                </a:avLst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913943">
                  <a:defRPr/>
                </a:pPr>
                <a:r>
                  <a:rPr lang="tr-TR" sz="1799" b="1" kern="0" dirty="0">
                    <a:solidFill>
                      <a:srgbClr val="002060"/>
                    </a:solidFill>
                  </a:rPr>
                  <a:t>URLLC</a:t>
                </a:r>
                <a:endParaRPr lang="en-US" sz="1799" b="1" kern="0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7022140" y="4517074"/>
            <a:ext cx="4898594" cy="593980"/>
            <a:chOff x="7175092" y="4290011"/>
            <a:chExt cx="4901145" cy="594289"/>
          </a:xfrm>
        </p:grpSpPr>
        <p:sp>
          <p:nvSpPr>
            <p:cNvPr id="141" name="Metin kutusu 15">
              <a:extLst>
                <a:ext uri="{FF2B5EF4-FFF2-40B4-BE49-F238E27FC236}">
                  <a16:creationId xmlns:a16="http://schemas.microsoft.com/office/drawing/2014/main" id="{351A76E7-8482-414B-AE83-5FC6129A2E2A}"/>
                </a:ext>
              </a:extLst>
            </p:cNvPr>
            <p:cNvSpPr txBox="1"/>
            <p:nvPr/>
          </p:nvSpPr>
          <p:spPr>
            <a:xfrm>
              <a:off x="8267566" y="4290011"/>
              <a:ext cx="3808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198" b="1" dirty="0">
                  <a:solidFill>
                    <a:srgbClr val="274380"/>
                  </a:solidFill>
                </a:rPr>
                <a:t>Daha yüksek </a:t>
              </a:r>
              <a:r>
                <a:rPr lang="tr-TR" sz="3198" dirty="0">
                  <a:solidFill>
                    <a:srgbClr val="274380"/>
                  </a:solidFill>
                </a:rPr>
                <a:t>kapasite</a:t>
              </a:r>
            </a:p>
          </p:txBody>
        </p:sp>
        <p:sp>
          <p:nvSpPr>
            <p:cNvPr id="142" name="Metin kutusu 9">
              <a:extLst>
                <a:ext uri="{FF2B5EF4-FFF2-40B4-BE49-F238E27FC236}">
                  <a16:creationId xmlns:a16="http://schemas.microsoft.com/office/drawing/2014/main" id="{CA8AF527-B9ED-8F4E-BF3F-7C8A214396D7}"/>
                </a:ext>
              </a:extLst>
            </p:cNvPr>
            <p:cNvSpPr txBox="1"/>
            <p:nvPr/>
          </p:nvSpPr>
          <p:spPr>
            <a:xfrm>
              <a:off x="7175092" y="4361080"/>
              <a:ext cx="8980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799" b="1" dirty="0">
                  <a:solidFill>
                    <a:srgbClr val="274380"/>
                  </a:solidFill>
                </a:rPr>
                <a:t>x100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7108786" y="1782891"/>
            <a:ext cx="4678902" cy="606257"/>
            <a:chOff x="7261783" y="1735379"/>
            <a:chExt cx="4681339" cy="606573"/>
          </a:xfrm>
        </p:grpSpPr>
        <p:sp>
          <p:nvSpPr>
            <p:cNvPr id="144" name="Metin kutusu 7">
              <a:extLst>
                <a:ext uri="{FF2B5EF4-FFF2-40B4-BE49-F238E27FC236}">
                  <a16:creationId xmlns:a16="http://schemas.microsoft.com/office/drawing/2014/main" id="{059BF44E-842D-D248-A6DC-BA57954F3110}"/>
                </a:ext>
              </a:extLst>
            </p:cNvPr>
            <p:cNvSpPr txBox="1"/>
            <p:nvPr/>
          </p:nvSpPr>
          <p:spPr>
            <a:xfrm>
              <a:off x="7261783" y="1818732"/>
              <a:ext cx="7152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799" b="1" dirty="0">
                  <a:solidFill>
                    <a:srgbClr val="274380"/>
                  </a:solidFill>
                </a:rPr>
                <a:t>x10</a:t>
              </a:r>
            </a:p>
          </p:txBody>
        </p:sp>
        <p:sp>
          <p:nvSpPr>
            <p:cNvPr id="145" name="Metin kutusu 12">
              <a:extLst>
                <a:ext uri="{FF2B5EF4-FFF2-40B4-BE49-F238E27FC236}">
                  <a16:creationId xmlns:a16="http://schemas.microsoft.com/office/drawing/2014/main" id="{7D217EFA-3983-F744-B437-26A7B84ADF1C}"/>
                </a:ext>
              </a:extLst>
            </p:cNvPr>
            <p:cNvSpPr txBox="1"/>
            <p:nvPr/>
          </p:nvSpPr>
          <p:spPr>
            <a:xfrm>
              <a:off x="8183951" y="1735379"/>
              <a:ext cx="37591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198" b="1" dirty="0">
                  <a:solidFill>
                    <a:srgbClr val="274380"/>
                  </a:solidFill>
                </a:rPr>
                <a:t>Daha hızlı </a:t>
              </a:r>
              <a:r>
                <a:rPr lang="tr-TR" sz="3198" dirty="0">
                  <a:solidFill>
                    <a:srgbClr val="274380"/>
                  </a:solidFill>
                </a:rPr>
                <a:t>veri iletimi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109500" y="3147204"/>
            <a:ext cx="4677667" cy="592817"/>
            <a:chOff x="7262498" y="3009915"/>
            <a:chExt cx="4680103" cy="593126"/>
          </a:xfrm>
        </p:grpSpPr>
        <p:sp>
          <p:nvSpPr>
            <p:cNvPr id="147" name="Metin kutusu 8">
              <a:extLst>
                <a:ext uri="{FF2B5EF4-FFF2-40B4-BE49-F238E27FC236}">
                  <a16:creationId xmlns:a16="http://schemas.microsoft.com/office/drawing/2014/main" id="{958ECA39-4CBA-5E49-A82E-A2D1C6EF3543}"/>
                </a:ext>
              </a:extLst>
            </p:cNvPr>
            <p:cNvSpPr txBox="1"/>
            <p:nvPr/>
          </p:nvSpPr>
          <p:spPr>
            <a:xfrm>
              <a:off x="7262498" y="3079821"/>
              <a:ext cx="7152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799" b="1" dirty="0">
                  <a:solidFill>
                    <a:srgbClr val="274380"/>
                  </a:solidFill>
                </a:rPr>
                <a:t>x10</a:t>
              </a:r>
            </a:p>
          </p:txBody>
        </p:sp>
        <p:sp>
          <p:nvSpPr>
            <p:cNvPr id="148" name="Metin kutusu 13">
              <a:extLst>
                <a:ext uri="{FF2B5EF4-FFF2-40B4-BE49-F238E27FC236}">
                  <a16:creationId xmlns:a16="http://schemas.microsoft.com/office/drawing/2014/main" id="{4E516701-3BC8-634A-9BB3-A10B72EEBAC3}"/>
                </a:ext>
              </a:extLst>
            </p:cNvPr>
            <p:cNvSpPr txBox="1"/>
            <p:nvPr/>
          </p:nvSpPr>
          <p:spPr>
            <a:xfrm>
              <a:off x="8264606" y="3009915"/>
              <a:ext cx="36779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198" b="1" dirty="0">
                  <a:solidFill>
                    <a:srgbClr val="274380"/>
                  </a:solidFill>
                </a:rPr>
                <a:t>Daha düşük </a:t>
              </a:r>
              <a:r>
                <a:rPr lang="tr-TR" sz="3198" dirty="0">
                  <a:solidFill>
                    <a:srgbClr val="274380"/>
                  </a:solidFill>
                </a:rPr>
                <a:t>gecikme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0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399049" y="994402"/>
            <a:ext cx="6615986" cy="53209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15" name="Rectangle: Rounded Corners 6">
            <a:extLst>
              <a:ext uri="{FF2B5EF4-FFF2-40B4-BE49-F238E27FC236}">
                <a16:creationId xmlns:a16="http://schemas.microsoft.com/office/drawing/2014/main" id="{5E866666-760D-6943-A9F2-89EC72509A5A}"/>
              </a:ext>
            </a:extLst>
          </p:cNvPr>
          <p:cNvSpPr/>
          <p:nvPr/>
        </p:nvSpPr>
        <p:spPr>
          <a:xfrm>
            <a:off x="7142825" y="994402"/>
            <a:ext cx="4825293" cy="532091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35000" dist="76200" dir="270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en-US" sz="1799">
              <a:solidFill>
                <a:prstClr val="white"/>
              </a:solidFill>
            </a:endParaRPr>
          </a:p>
        </p:txBody>
      </p:sp>
      <p:sp>
        <p:nvSpPr>
          <p:cNvPr id="2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5G</a:t>
            </a:r>
            <a:r>
              <a:rPr lang="tr-TR" dirty="0" smtClean="0"/>
              <a:t> Kullanım Senaryoları</a:t>
            </a:r>
            <a:endParaRPr lang="tr-TR" dirty="0"/>
          </a:p>
        </p:txBody>
      </p:sp>
      <p:sp>
        <p:nvSpPr>
          <p:cNvPr id="44" name="Oval 43"/>
          <p:cNvSpPr/>
          <p:nvPr/>
        </p:nvSpPr>
        <p:spPr>
          <a:xfrm>
            <a:off x="7487369" y="6425063"/>
            <a:ext cx="270447" cy="26985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tr-TR" sz="1799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57816" y="6404593"/>
            <a:ext cx="737960" cy="307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43"/>
            <a:r>
              <a:rPr lang="tr-TR" sz="1399" i="1" dirty="0">
                <a:solidFill>
                  <a:prstClr val="black"/>
                </a:solidFill>
              </a:rPr>
              <a:t>Zorunlu</a:t>
            </a:r>
          </a:p>
        </p:txBody>
      </p:sp>
      <p:sp>
        <p:nvSpPr>
          <p:cNvPr id="46" name="Oval 45"/>
          <p:cNvSpPr/>
          <p:nvPr/>
        </p:nvSpPr>
        <p:spPr>
          <a:xfrm>
            <a:off x="8583226" y="6425063"/>
            <a:ext cx="270447" cy="269859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tr-TR" sz="1799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823112" y="6404593"/>
            <a:ext cx="1564485" cy="307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43"/>
            <a:r>
              <a:rPr lang="tr-TR" sz="1399" i="1" dirty="0">
                <a:solidFill>
                  <a:prstClr val="black"/>
                </a:solidFill>
              </a:rPr>
              <a:t>İçeriğe göre değişir</a:t>
            </a:r>
          </a:p>
        </p:txBody>
      </p:sp>
      <p:sp>
        <p:nvSpPr>
          <p:cNvPr id="48" name="Oval 47"/>
          <p:cNvSpPr/>
          <p:nvPr/>
        </p:nvSpPr>
        <p:spPr>
          <a:xfrm>
            <a:off x="10633713" y="6425063"/>
            <a:ext cx="270447" cy="26985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943"/>
            <a:endParaRPr lang="tr-TR" sz="1799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954820" y="6404593"/>
            <a:ext cx="1027845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943"/>
            <a:r>
              <a:rPr lang="tr-TR" sz="1399" i="1" dirty="0" smtClean="0">
                <a:solidFill>
                  <a:prstClr val="black"/>
                </a:solidFill>
              </a:rPr>
              <a:t>Gerekmiyor</a:t>
            </a:r>
            <a:endParaRPr lang="tr-TR" sz="1399" i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67" y="1114877"/>
            <a:ext cx="6586916" cy="5087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703" y="1063034"/>
            <a:ext cx="4612670" cy="4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3454" y="1015328"/>
            <a:ext cx="5176800" cy="2521448"/>
            <a:chOff x="623454" y="1015328"/>
            <a:chExt cx="5176800" cy="2521448"/>
          </a:xfrm>
        </p:grpSpPr>
        <p:pic>
          <p:nvPicPr>
            <p:cNvPr id="46" name="Bildobjekt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400" r="-89"/>
            <a:stretch/>
          </p:blipFill>
          <p:spPr>
            <a:xfrm>
              <a:off x="623454" y="1015328"/>
              <a:ext cx="5176800" cy="2521448"/>
            </a:xfrm>
            <a:prstGeom prst="rect">
              <a:avLst/>
            </a:prstGeom>
          </p:spPr>
        </p:pic>
        <p:sp>
          <p:nvSpPr>
            <p:cNvPr id="47" name="TextBox 28672">
              <a:extLst>
                <a:ext uri="{FF2B5EF4-FFF2-40B4-BE49-F238E27FC236}">
                  <a16:creationId xmlns:a16="http://schemas.microsoft.com/office/drawing/2014/main" id="{BB2BEBD2-5DAD-4596-AE0F-3C4818197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9343" y="1086007"/>
              <a:ext cx="2274160" cy="1246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8" tIns="45699" rIns="91398" bIns="45699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Ericsson Hilda" charset="0"/>
                <a:buChar char="›"/>
                <a:defRPr sz="2400">
                  <a:solidFill>
                    <a:schemeClr val="tx1"/>
                  </a:solidFill>
                  <a:latin typeface="Ericsson Hilda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Ericsson Hilda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Ericsson Hilda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9pPr>
            </a:lstStyle>
            <a:p>
              <a:pPr algn="r">
                <a:lnSpc>
                  <a:spcPts val="3000"/>
                </a:lnSpc>
                <a:spcBef>
                  <a:spcPts val="0"/>
                </a:spcBef>
                <a:buClr>
                  <a:srgbClr val="FFFFFF"/>
                </a:buClr>
                <a:buNone/>
              </a:pPr>
              <a:r>
                <a:rPr lang="tr-T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eycliff CF Medium" panose="00000600000000000000" pitchFamily="50" charset="-94"/>
                  <a:ea typeface="Ericsson Hilda" charset="0"/>
                  <a:cs typeface="Ericsson Hilda" charset="0"/>
                </a:rPr>
                <a:t>Sabit Kablosuz İnternet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3064" y="3887293"/>
            <a:ext cx="5176800" cy="2520000"/>
            <a:chOff x="613064" y="3887293"/>
            <a:chExt cx="5176800" cy="2520000"/>
          </a:xfrm>
        </p:grpSpPr>
        <p:pic>
          <p:nvPicPr>
            <p:cNvPr id="48" name="Bildobjekt 14"/>
            <p:cNvPicPr>
              <a:picLocks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61" r="6751"/>
            <a:stretch/>
          </p:blipFill>
          <p:spPr>
            <a:xfrm>
              <a:off x="613064" y="3887293"/>
              <a:ext cx="5176800" cy="2520000"/>
            </a:xfrm>
            <a:prstGeom prst="rect">
              <a:avLst/>
            </a:prstGeom>
          </p:spPr>
        </p:pic>
        <p:sp>
          <p:nvSpPr>
            <p:cNvPr id="49" name="TextBox 28672">
              <a:extLst>
                <a:ext uri="{FF2B5EF4-FFF2-40B4-BE49-F238E27FC236}">
                  <a16:creationId xmlns:a16="http://schemas.microsoft.com/office/drawing/2014/main" id="{F77C16D7-C754-4F6E-BCCA-993BAAE53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7810" y="4002979"/>
              <a:ext cx="2082129" cy="86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8" tIns="45699" rIns="91398" bIns="45699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Ericsson Hilda" charset="0"/>
                <a:buChar char="›"/>
                <a:defRPr sz="2400">
                  <a:solidFill>
                    <a:schemeClr val="tx1"/>
                  </a:solidFill>
                  <a:latin typeface="Ericsson Hilda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Ericsson Hilda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Ericsson Hilda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9pPr>
            </a:lstStyle>
            <a:p>
              <a:pPr algn="r">
                <a:lnSpc>
                  <a:spcPts val="3000"/>
                </a:lnSpc>
                <a:buClr>
                  <a:srgbClr val="FFFFFF"/>
                </a:buClr>
                <a:buNone/>
              </a:pPr>
              <a:r>
                <a:rPr lang="tr-T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eycliff CF Medium" panose="00000600000000000000" pitchFamily="50" charset="-94"/>
                  <a:ea typeface="Ericsson Hilda" charset="0"/>
                  <a:cs typeface="Ericsson Hilda" charset="0"/>
                </a:rPr>
                <a:t>Yüksek Veri İletim Hızı </a:t>
              </a:r>
              <a:endParaRPr lang="e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ycliff CF Medium" panose="00000600000000000000" pitchFamily="50" charset="-94"/>
                <a:ea typeface="Ericsson Hilda" charset="0"/>
                <a:cs typeface="Ericsson Hild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11189" y="3871363"/>
            <a:ext cx="5176800" cy="2520000"/>
            <a:chOff x="6411189" y="3871363"/>
            <a:chExt cx="5176800" cy="2520000"/>
          </a:xfrm>
        </p:grpSpPr>
        <p:pic>
          <p:nvPicPr>
            <p:cNvPr id="50" name="Bildobjekt 3"/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95"/>
            <a:stretch/>
          </p:blipFill>
          <p:spPr>
            <a:xfrm>
              <a:off x="6411189" y="3871363"/>
              <a:ext cx="5176800" cy="2520000"/>
            </a:xfrm>
            <a:prstGeom prst="rect">
              <a:avLst/>
            </a:prstGeom>
          </p:spPr>
        </p:pic>
        <p:sp>
          <p:nvSpPr>
            <p:cNvPr id="51" name="TextBox 28672">
              <a:extLst>
                <a:ext uri="{FF2B5EF4-FFF2-40B4-BE49-F238E27FC236}">
                  <a16:creationId xmlns:a16="http://schemas.microsoft.com/office/drawing/2014/main" id="{2EAA27E6-1F78-4F42-A1A8-03FD40A73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2044" y="4002979"/>
              <a:ext cx="2547214" cy="1246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8" tIns="45699" rIns="91398" bIns="45699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Ericsson Hilda" charset="0"/>
                <a:buChar char="›"/>
                <a:defRPr sz="2400">
                  <a:solidFill>
                    <a:schemeClr val="tx1"/>
                  </a:solidFill>
                  <a:latin typeface="Ericsson Hilda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Ericsson Hilda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Ericsson Hilda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9pPr>
            </a:lstStyle>
            <a:p>
              <a:pPr>
                <a:lnSpc>
                  <a:spcPts val="3000"/>
                </a:lnSpc>
                <a:buClr>
                  <a:srgbClr val="FFFFFF"/>
                </a:buClr>
                <a:buNone/>
              </a:pPr>
              <a:r>
                <a:rPr lang="tr-T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eycliff CF Medium" panose="00000600000000000000" pitchFamily="50" charset="-94"/>
                  <a:ea typeface="Ericsson Hilda" charset="0"/>
                  <a:cs typeface="Ericsson Hilda" charset="0"/>
                </a:rPr>
                <a:t>Makineler arası gelişmiş iletişim </a:t>
              </a:r>
              <a:endParaRPr lang="e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ycliff CF Medium" panose="00000600000000000000" pitchFamily="50" charset="-94"/>
                <a:ea typeface="Ericsson Hilda" charset="0"/>
                <a:cs typeface="Ericsson Hild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11191" y="1017212"/>
            <a:ext cx="5176800" cy="2518116"/>
            <a:chOff x="6411191" y="1017212"/>
            <a:chExt cx="5176800" cy="2518116"/>
          </a:xfrm>
        </p:grpSpPr>
        <p:pic>
          <p:nvPicPr>
            <p:cNvPr id="52" name="Bildobjekt 5"/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856"/>
            <a:stretch/>
          </p:blipFill>
          <p:spPr>
            <a:xfrm>
              <a:off x="6411191" y="1017212"/>
              <a:ext cx="5176800" cy="2518116"/>
            </a:xfrm>
            <a:prstGeom prst="rect">
              <a:avLst/>
            </a:prstGeom>
          </p:spPr>
        </p:pic>
        <p:sp>
          <p:nvSpPr>
            <p:cNvPr id="53" name="TextBox 28672">
              <a:extLst>
                <a:ext uri="{FF2B5EF4-FFF2-40B4-BE49-F238E27FC236}">
                  <a16:creationId xmlns:a16="http://schemas.microsoft.com/office/drawing/2014/main" id="{FE2851A5-4510-4921-B67B-50561AF023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4127" y="1086007"/>
              <a:ext cx="3105814" cy="1246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98" tIns="45699" rIns="91398" bIns="45699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A9D4"/>
                </a:buClr>
                <a:buFont typeface="Ericsson Hilda" charset="0"/>
                <a:buChar char="›"/>
                <a:defRPr sz="2400">
                  <a:solidFill>
                    <a:schemeClr val="tx1"/>
                  </a:solidFill>
                  <a:latin typeface="Ericsson Hilda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–"/>
                <a:defRPr sz="2000">
                  <a:solidFill>
                    <a:schemeClr val="tx1"/>
                  </a:solidFill>
                  <a:latin typeface="Ericsson Hilda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92CCE5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-"/>
                <a:defRPr sz="2000">
                  <a:solidFill>
                    <a:schemeClr val="tx1"/>
                  </a:solidFill>
                  <a:latin typeface="Ericsson Hilda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Ericsson Capital TT" pitchFamily="2" charset="0"/>
                <a:buChar char="›"/>
                <a:defRPr sz="2000">
                  <a:solidFill>
                    <a:schemeClr val="tx1"/>
                  </a:solidFill>
                  <a:latin typeface="Ericsson Hilda" charset="0"/>
                </a:defRPr>
              </a:lvl9pPr>
            </a:lstStyle>
            <a:p>
              <a:pPr>
                <a:lnSpc>
                  <a:spcPts val="3000"/>
                </a:lnSpc>
                <a:spcBef>
                  <a:spcPts val="0"/>
                </a:spcBef>
                <a:buClr>
                  <a:srgbClr val="FFFFFF"/>
                </a:buClr>
                <a:buNone/>
              </a:pPr>
              <a:r>
                <a:rPr lang="tr-T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eycliff CF Medium" panose="00000600000000000000" pitchFamily="50" charset="-94"/>
                  <a:ea typeface="Ericsson Hilda" charset="0"/>
                  <a:cs typeface="Ericsson Hilda" charset="0"/>
                </a:rPr>
                <a:t>Çok düşük </a:t>
              </a:r>
              <a:br>
                <a:rPr lang="tr-T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eycliff CF Medium" panose="00000600000000000000" pitchFamily="50" charset="-94"/>
                  <a:ea typeface="Ericsson Hilda" charset="0"/>
                  <a:cs typeface="Ericsson Hilda" charset="0"/>
                </a:rPr>
              </a:br>
              <a:r>
                <a:rPr lang="tr-TR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eycliff CF Medium" panose="00000600000000000000" pitchFamily="50" charset="-94"/>
                  <a:ea typeface="Ericsson Hilda" charset="0"/>
                  <a:cs typeface="Ericsson Hilda" charset="0"/>
                </a:rPr>
                <a:t>veri iletim gecikmesi</a:t>
              </a:r>
              <a:endParaRPr lang="en-I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ycliff CF Medium" panose="00000600000000000000" pitchFamily="50" charset="-94"/>
                <a:ea typeface="Ericsson Hilda" charset="0"/>
                <a:cs typeface="Ericsson Hilda" charset="0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Ana kullanım alanları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0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94C33C3-8EEF-47C8-A77C-08D205A1E5CF}" vid="{2A00D062-811E-45CB-AB35-F06BBA5CF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Turkcell2018</Template>
  <TotalTime>8295</TotalTime>
  <Words>1183</Words>
  <Application>Microsoft Office PowerPoint</Application>
  <PresentationFormat>Widescreen</PresentationFormat>
  <Paragraphs>277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Ericsson Hilda</vt:lpstr>
      <vt:lpstr>FontAwesome</vt:lpstr>
      <vt:lpstr>Greycliff CF Medium</vt:lpstr>
      <vt:lpstr>Montserrat</vt:lpstr>
      <vt:lpstr>Roboto condensed</vt:lpstr>
      <vt:lpstr>Roboto Light</vt:lpstr>
      <vt:lpstr>Times New Roman</vt:lpstr>
      <vt:lpstr>Turkcell Satura</vt:lpstr>
      <vt:lpstr>Wingdings</vt:lpstr>
      <vt:lpstr>Theme1</vt:lpstr>
      <vt:lpstr>    Turkcell Akıllı Şehirler ve 5G altyapısı</vt:lpstr>
      <vt:lpstr>PowerPoint Presentation</vt:lpstr>
      <vt:lpstr>PowerPoint Presentation</vt:lpstr>
      <vt:lpstr>PowerPoint Presentation</vt:lpstr>
      <vt:lpstr>PowerPoint Presentation</vt:lpstr>
      <vt:lpstr>Mobil Standartlar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Teşekkürler…</vt:lpstr>
    </vt:vector>
  </TitlesOfParts>
  <Company>Turkcell Iletisim Hizmetleri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AKIF ENES KUTUK</dc:creator>
  <cp:lastModifiedBy>AKIF ENES KUTUK</cp:lastModifiedBy>
  <cp:revision>393</cp:revision>
  <dcterms:created xsi:type="dcterms:W3CDTF">2018-12-02T10:27:03Z</dcterms:created>
  <dcterms:modified xsi:type="dcterms:W3CDTF">2019-11-04T12:02:39Z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e795966a-a144-4dd8-b215-b5c586facbd6</vt:lpwstr>
  </property>
  <property fmtid="{D5CDD505-2E9C-101B-9397-08002B2CF9AE}" pid="3" name="TURKCELLCLASSIFICATION">
    <vt:lpwstr>TURKCELL DAHİLİ</vt:lpwstr>
  </property>
</Properties>
</file>